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7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ara  A Gibbs" initials="BG" lastIdx="2" clrIdx="0">
    <p:extLst>
      <p:ext uri="{19B8F6BF-5375-455C-9EA6-DF929625EA0E}">
        <p15:presenceInfo xmlns:p15="http://schemas.microsoft.com/office/powerpoint/2012/main" userId="2d62c22db9bdb3f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4" d="100"/>
          <a:sy n="74" d="100"/>
        </p:scale>
        <p:origin x="3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81914-2D2B-45B8-BAD7-6C2A23708882}"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2514C-3244-4B5A-945B-DE354291A187}" type="slidenum">
              <a:rPr lang="en-US" smtClean="0"/>
              <a:t>‹#›</a:t>
            </a:fld>
            <a:endParaRPr lang="en-US"/>
          </a:p>
        </p:txBody>
      </p:sp>
    </p:spTree>
    <p:extLst>
      <p:ext uri="{BB962C8B-B14F-4D97-AF65-F5344CB8AC3E}">
        <p14:creationId xmlns:p14="http://schemas.microsoft.com/office/powerpoint/2010/main" val="113832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62514C-3244-4B5A-945B-DE354291A187}" type="slidenum">
              <a:rPr lang="en-US" smtClean="0"/>
              <a:t>1</a:t>
            </a:fld>
            <a:endParaRPr lang="en-US"/>
          </a:p>
        </p:txBody>
      </p:sp>
    </p:spTree>
    <p:extLst>
      <p:ext uri="{BB962C8B-B14F-4D97-AF65-F5344CB8AC3E}">
        <p14:creationId xmlns:p14="http://schemas.microsoft.com/office/powerpoint/2010/main" val="96541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Day Computer Server</a:t>
            </a:r>
          </a:p>
        </p:txBody>
      </p:sp>
      <p:sp>
        <p:nvSpPr>
          <p:cNvPr id="4" name="Slide Number Placeholder 3"/>
          <p:cNvSpPr>
            <a:spLocks noGrp="1"/>
          </p:cNvSpPr>
          <p:nvPr>
            <p:ph type="sldNum" sz="quarter" idx="5"/>
          </p:nvPr>
        </p:nvSpPr>
        <p:spPr/>
        <p:txBody>
          <a:bodyPr/>
          <a:lstStyle/>
          <a:p>
            <a:fld id="{8962514C-3244-4B5A-945B-DE354291A187}" type="slidenum">
              <a:rPr lang="en-US" smtClean="0"/>
              <a:t>14</a:t>
            </a:fld>
            <a:endParaRPr lang="en-US"/>
          </a:p>
        </p:txBody>
      </p:sp>
    </p:spTree>
    <p:extLst>
      <p:ext uri="{BB962C8B-B14F-4D97-AF65-F5344CB8AC3E}">
        <p14:creationId xmlns:p14="http://schemas.microsoft.com/office/powerpoint/2010/main" val="1698176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Day Lap Top Computer</a:t>
            </a:r>
          </a:p>
        </p:txBody>
      </p:sp>
      <p:sp>
        <p:nvSpPr>
          <p:cNvPr id="4" name="Slide Number Placeholder 3"/>
          <p:cNvSpPr>
            <a:spLocks noGrp="1"/>
          </p:cNvSpPr>
          <p:nvPr>
            <p:ph type="sldNum" sz="quarter" idx="5"/>
          </p:nvPr>
        </p:nvSpPr>
        <p:spPr/>
        <p:txBody>
          <a:bodyPr/>
          <a:lstStyle/>
          <a:p>
            <a:fld id="{8962514C-3244-4B5A-945B-DE354291A187}" type="slidenum">
              <a:rPr lang="en-US" smtClean="0"/>
              <a:t>15</a:t>
            </a:fld>
            <a:endParaRPr lang="en-US"/>
          </a:p>
        </p:txBody>
      </p:sp>
    </p:spTree>
    <p:extLst>
      <p:ext uri="{BB962C8B-B14F-4D97-AF65-F5344CB8AC3E}">
        <p14:creationId xmlns:p14="http://schemas.microsoft.com/office/powerpoint/2010/main" val="59323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E13E6D-73AA-4811-A3BF-0995A30EF26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1463323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13E6D-73AA-4811-A3BF-0995A30EF26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1634289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13E6D-73AA-4811-A3BF-0995A30EF26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BC8A9-3E10-49F4-83E7-7AEE16981DE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31816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13E6D-73AA-4811-A3BF-0995A30EF26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2071150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13E6D-73AA-4811-A3BF-0995A30EF26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BC8A9-3E10-49F4-83E7-7AEE16981DE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5839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13E6D-73AA-4811-A3BF-0995A30EF26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102903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13E6D-73AA-4811-A3BF-0995A30EF26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2354998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13E6D-73AA-4811-A3BF-0995A30EF26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191844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13E6D-73AA-4811-A3BF-0995A30EF26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309048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13E6D-73AA-4811-A3BF-0995A30EF26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342770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E13E6D-73AA-4811-A3BF-0995A30EF264}"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26424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13E6D-73AA-4811-A3BF-0995A30EF264}"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222658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E13E6D-73AA-4811-A3BF-0995A30EF264}"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250333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13E6D-73AA-4811-A3BF-0995A30EF264}"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183549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13E6D-73AA-4811-A3BF-0995A30EF264}"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134140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E13E6D-73AA-4811-A3BF-0995A30EF264}"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BC8A9-3E10-49F4-83E7-7AEE16981DE4}" type="slidenum">
              <a:rPr lang="en-US" smtClean="0"/>
              <a:t>‹#›</a:t>
            </a:fld>
            <a:endParaRPr lang="en-US"/>
          </a:p>
        </p:txBody>
      </p:sp>
    </p:spTree>
    <p:extLst>
      <p:ext uri="{BB962C8B-B14F-4D97-AF65-F5344CB8AC3E}">
        <p14:creationId xmlns:p14="http://schemas.microsoft.com/office/powerpoint/2010/main" val="3904786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E13E6D-73AA-4811-A3BF-0995A30EF264}" type="datetimeFigureOut">
              <a:rPr lang="en-US" smtClean="0"/>
              <a:t>12/8/2024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86BC8A9-3E10-49F4-83E7-7AEE16981DE4}" type="slidenum">
              <a:rPr lang="en-US" smtClean="0"/>
              <a:t>‹#›</a:t>
            </a:fld>
            <a:endParaRPr lang="en-US"/>
          </a:p>
        </p:txBody>
      </p:sp>
    </p:spTree>
    <p:extLst>
      <p:ext uri="{BB962C8B-B14F-4D97-AF65-F5344CB8AC3E}">
        <p14:creationId xmlns:p14="http://schemas.microsoft.com/office/powerpoint/2010/main" val="1704296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hyperlink" Target="https://www.youtube.com/watch?v=t-aiKlIc6uk"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hyperlink" Target="https://www.youtube.com/watch?v=qMsPXSMTpFI" TargetMode="External"/><Relationship Id="rId4" Type="http://schemas.openxmlformats.org/officeDocument/2006/relationships/hyperlink" Target="https://youtu.be/3TdSKr81III?feature=shared"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hyperlink" Target="https://creativecommons.org/licenses/by-sa/3.0/"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en.wikipedia.org/wiki/Server_(computing)" TargetMode="External"/><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hyperlink" Target="https://creativecommons.org/licenses/by-nc/3.0/"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www.pngall.com/laptop-png/download/5469" TargetMode="Externa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hyperlink" Target="http://commons.wikimedia.org/wiki/File:Old_computer_3.jpg" TargetMode="External"/><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creativecommons.org/licenses/by-sa/3.0/" TargetMode="External"/><Relationship Id="rId5" Type="http://schemas.openxmlformats.org/officeDocument/2006/relationships/hyperlink" Target="https://www.flickr.com/photos/141290938@N03/26682786574/" TargetMode="External"/><Relationship Id="rId4" Type="http://schemas.openxmlformats.org/officeDocument/2006/relationships/image" Target="../media/image2.jp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907F9A-1F19-FC53-FFEB-E2DADBF3B418}"/>
              </a:ext>
            </a:extLst>
          </p:cNvPr>
          <p:cNvSpPr txBox="1"/>
          <p:nvPr/>
        </p:nvSpPr>
        <p:spPr>
          <a:xfrm>
            <a:off x="1626669" y="1164657"/>
            <a:ext cx="7519737" cy="4247317"/>
          </a:xfrm>
          <a:prstGeom prst="rect">
            <a:avLst/>
          </a:prstGeom>
          <a:noFill/>
        </p:spPr>
        <p:txBody>
          <a:bodyPr wrap="square">
            <a:spAutoFit/>
          </a:bodyPr>
          <a:lstStyle/>
          <a:p>
            <a:pPr algn="ct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Week Four / Module 4   </a:t>
            </a:r>
          </a:p>
          <a:p>
            <a:pPr algn="ct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Video Assignment</a:t>
            </a:r>
          </a:p>
          <a:p>
            <a:pPr algn="ctr"/>
            <a:b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My PICOT Problems and Evidence-Base Practice</a:t>
            </a:r>
          </a:p>
          <a:p>
            <a:pPr algn="ct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Barbara A. Gibbs, RN </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b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Department of Nursing Laboure College of Healthcare</a:t>
            </a:r>
          </a:p>
          <a:p>
            <a:pPr algn="ct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Nursing 4336 Evidence-Base Practice II Nursing </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b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Professor: Jo Anne Foley RN DNP CNE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CNEd</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CCRN NPD-BC </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October 1, 2024  </a:t>
            </a:r>
            <a:b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pic>
        <p:nvPicPr>
          <p:cNvPr id="2" name="Audio 1">
            <a:hlinkClick r:id="" action="ppaction://media"/>
            <a:extLst>
              <a:ext uri="{FF2B5EF4-FFF2-40B4-BE49-F238E27FC236}">
                <a16:creationId xmlns:a16="http://schemas.microsoft.com/office/drawing/2014/main" id="{15EA17EF-E84E-4F65-59E0-F841BE5E500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24371029"/>
      </p:ext>
    </p:extLst>
  </p:cSld>
  <p:clrMapOvr>
    <a:masterClrMapping/>
  </p:clrMapOvr>
  <mc:AlternateContent xmlns:mc="http://schemas.openxmlformats.org/markup-compatibility/2006" xmlns:p14="http://schemas.microsoft.com/office/powerpoint/2010/main">
    <mc:Choice Requires="p14">
      <p:transition spd="slow" p14:dur="2000" advTm="11735"/>
    </mc:Choice>
    <mc:Fallback xmlns="">
      <p:transition spd="slow" advTm="1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9B05FC-5EA1-3398-9C71-CE5EB34520CA}"/>
              </a:ext>
            </a:extLst>
          </p:cNvPr>
          <p:cNvSpPr txBox="1"/>
          <p:nvPr/>
        </p:nvSpPr>
        <p:spPr>
          <a:xfrm>
            <a:off x="3047198" y="-289711"/>
            <a:ext cx="6097604" cy="374974"/>
          </a:xfrm>
          <a:prstGeom prst="rect">
            <a:avLst/>
          </a:prstGeom>
          <a:noFill/>
        </p:spPr>
        <p:txBody>
          <a:bodyPr wrap="square">
            <a:spAutoFit/>
          </a:bodyPr>
          <a:lstStyle/>
          <a:p>
            <a:pPr marL="0" marR="0" indent="0" algn="just">
              <a:lnSpc>
                <a:spcPct val="110000"/>
              </a:lnSpc>
              <a:spcBef>
                <a:spcPts val="0"/>
              </a:spcBef>
              <a:spcAft>
                <a:spcPts val="1365"/>
              </a:spcAft>
            </a:pPr>
            <a:r>
              <a:rPr lang="en-US" sz="1800" kern="100" dirty="0">
                <a:solidFill>
                  <a:srgbClr val="000000"/>
                </a:solidFill>
                <a:effectLst/>
                <a:latin typeface="Times New Roman" panose="02020603050405020304" pitchFamily="18" charset="0"/>
                <a:ea typeface="Times New Roman" panose="02020603050405020304" pitchFamily="18" charset="0"/>
              </a:rPr>
              <a:t>	</a:t>
            </a:r>
            <a:endParaRPr lang="en-US" sz="2000" kern="100" dirty="0">
              <a:solidFill>
                <a:srgbClr val="00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4A9E16A-713C-5075-CCCC-B0DE7A2D7F7B}"/>
              </a:ext>
            </a:extLst>
          </p:cNvPr>
          <p:cNvSpPr txBox="1"/>
          <p:nvPr/>
        </p:nvSpPr>
        <p:spPr>
          <a:xfrm>
            <a:off x="702644" y="1472665"/>
            <a:ext cx="8443762" cy="2687402"/>
          </a:xfrm>
          <a:prstGeom prst="rect">
            <a:avLst/>
          </a:prstGeom>
          <a:noFill/>
        </p:spPr>
        <p:txBody>
          <a:bodyPr wrap="square">
            <a:spAutoFit/>
          </a:bodyPr>
          <a:lstStyle/>
          <a:p>
            <a:pPr marL="0" marR="0" indent="0" algn="just">
              <a:lnSpc>
                <a:spcPct val="110000"/>
              </a:lnSpc>
              <a:spcBef>
                <a:spcPts val="0"/>
              </a:spcBef>
              <a:spcAft>
                <a:spcPts val="1365"/>
              </a:spcAft>
            </a:pPr>
            <a:r>
              <a:rPr lang="en-US" sz="1800" b="1" kern="100" dirty="0">
                <a:solidFill>
                  <a:srgbClr val="000000"/>
                </a:solidFill>
                <a:effectLst/>
                <a:latin typeface="Times New Roman" panose="02020603050405020304" pitchFamily="18" charset="0"/>
                <a:ea typeface="Times New Roman" panose="02020603050405020304" pitchFamily="18" charset="0"/>
              </a:rPr>
              <a:t> Dimock Community Health Center Electronic Clinical Records</a:t>
            </a:r>
            <a:endParaRPr lang="en-US" sz="1800" kern="100" dirty="0">
              <a:solidFill>
                <a:srgbClr val="000000"/>
              </a:solidFill>
              <a:effectLst/>
              <a:latin typeface="Times New Roman" panose="02020603050405020304" pitchFamily="18" charset="0"/>
              <a:ea typeface="Times New Roman" panose="02020603050405020304" pitchFamily="18" charset="0"/>
            </a:endParaRPr>
          </a:p>
          <a:p>
            <a:pPr marL="0" marR="0" indent="0" algn="just">
              <a:lnSpc>
                <a:spcPct val="110000"/>
              </a:lnSpc>
              <a:spcBef>
                <a:spcPts val="0"/>
              </a:spcBef>
              <a:spcAft>
                <a:spcPts val="1365"/>
              </a:spcAft>
            </a:pPr>
            <a:r>
              <a:rPr lang="en-US" sz="1800" kern="100" dirty="0">
                <a:solidFill>
                  <a:srgbClr val="000000"/>
                </a:solidFill>
                <a:effectLst/>
                <a:latin typeface="Times New Roman" panose="02020603050405020304" pitchFamily="18" charset="0"/>
                <a:ea typeface="Times New Roman" panose="02020603050405020304" pitchFamily="18" charset="0"/>
              </a:rPr>
              <a:t>If the residential houses were using the same system as Dimock main campus, it would be a great help to the staff at the residential program by decreasing the amount of paper that is used on a monthly and yearly basis because every month, all of the monthly records have to be replaced by new records, i.e., medication sheets approximately 5-10 sheets per patient, medication progress notes sheets, bowel tracking sheets to name a few. Each patient's information is placed in a big envelope and stored in the house manager's office. Storage space for these documents is a significant problem for these houses. </a:t>
            </a:r>
            <a:endParaRPr lang="en-US" sz="2000" kern="100" dirty="0">
              <a:solidFill>
                <a:srgbClr val="000000"/>
              </a:solidFill>
              <a:effectLst/>
              <a:latin typeface="Times New Roman" panose="02020603050405020304" pitchFamily="18" charset="0"/>
              <a:ea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FC2ABCB1-0CBC-7235-2EAF-6CEA9C01DE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9011616"/>
      </p:ext>
    </p:extLst>
  </p:cSld>
  <p:clrMapOvr>
    <a:masterClrMapping/>
  </p:clrMapOvr>
  <mc:AlternateContent xmlns:mc="http://schemas.openxmlformats.org/markup-compatibility/2006" xmlns:p14="http://schemas.microsoft.com/office/powerpoint/2010/main">
    <mc:Choice Requires="p14">
      <p:transition spd="slow" p14:dur="2000" advTm="46266"/>
    </mc:Choice>
    <mc:Fallback xmlns="">
      <p:transition spd="slow" advTm="46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9B3351-81B8-162F-DB6A-9EFB591D23B5}"/>
              </a:ext>
            </a:extLst>
          </p:cNvPr>
          <p:cNvSpPr txBox="1"/>
          <p:nvPr/>
        </p:nvSpPr>
        <p:spPr>
          <a:xfrm>
            <a:off x="1337912" y="895149"/>
            <a:ext cx="7808494" cy="4664867"/>
          </a:xfrm>
          <a:prstGeom prst="rect">
            <a:avLst/>
          </a:prstGeom>
          <a:noFill/>
        </p:spPr>
        <p:txBody>
          <a:bodyPr wrap="square">
            <a:spAutoFit/>
          </a:bodyPr>
          <a:lstStyle/>
          <a:p>
            <a:r>
              <a:rPr lang="en-US" sz="20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a:solidFill>
                  <a:srgbClr val="000000"/>
                </a:solidFill>
                <a:effectLst/>
                <a:latin typeface="Times New Roman" panose="02020603050405020304" pitchFamily="18" charset="0"/>
                <a:ea typeface="Times New Roman" panose="02020603050405020304" pitchFamily="18" charset="0"/>
              </a:rPr>
              <a:t>Dimock Community Health Center Electronic Clinical Records</a:t>
            </a:r>
          </a:p>
          <a:p>
            <a:endParaRPr lang="en-US" b="1" kern="100" dirty="0">
              <a:solidFill>
                <a:srgbClr val="000000"/>
              </a:solidFill>
              <a:latin typeface="Times New Roman" panose="02020603050405020304" pitchFamily="18" charset="0"/>
            </a:endParaRPr>
          </a:p>
          <a:p>
            <a:pPr marL="0" marR="0" indent="0" algn="just">
              <a:lnSpc>
                <a:spcPct val="110000"/>
              </a:lnSpc>
              <a:spcBef>
                <a:spcPts val="0"/>
              </a:spcBef>
              <a:spcAft>
                <a:spcPts val="1365"/>
              </a:spcAft>
            </a:pPr>
            <a:r>
              <a:rPr lang="en-US" sz="1800" kern="100" dirty="0">
                <a:solidFill>
                  <a:srgbClr val="000000"/>
                </a:solidFill>
                <a:effectLst/>
                <a:latin typeface="Times New Roman" panose="02020603050405020304" pitchFamily="18" charset="0"/>
                <a:ea typeface="Times New Roman" panose="02020603050405020304" pitchFamily="18" charset="0"/>
              </a:rPr>
              <a:t>According to the article posted by Business, Innovation, Technology, Society by Steve </a:t>
            </a:r>
            <a:r>
              <a:rPr lang="en-US" sz="1800" kern="100" dirty="0" err="1">
                <a:solidFill>
                  <a:srgbClr val="000000"/>
                </a:solidFill>
                <a:effectLst/>
                <a:latin typeface="Times New Roman" panose="02020603050405020304" pitchFamily="18" charset="0"/>
                <a:ea typeface="Times New Roman" panose="02020603050405020304" pitchFamily="18" charset="0"/>
              </a:rPr>
              <a:t>Lohr</a:t>
            </a:r>
            <a:r>
              <a:rPr lang="en-US" sz="1800" kern="100" dirty="0">
                <a:solidFill>
                  <a:srgbClr val="000000"/>
                </a:solidFill>
                <a:effectLst/>
                <a:latin typeface="Times New Roman" panose="02020603050405020304" pitchFamily="18" charset="0"/>
                <a:ea typeface="Times New Roman" panose="02020603050405020304" pitchFamily="18" charset="0"/>
              </a:rPr>
              <a:t> on February 17, 2012, titled "The Miracle of Digital Health Records 50 Years Ago," Dr. Lawrence L. </a:t>
            </a:r>
            <a:r>
              <a:rPr lang="en-US" sz="1800" kern="100" dirty="0" err="1">
                <a:solidFill>
                  <a:srgbClr val="000000"/>
                </a:solidFill>
                <a:effectLst/>
                <a:latin typeface="Times New Roman" panose="02020603050405020304" pitchFamily="18" charset="0"/>
                <a:ea typeface="Times New Roman" panose="02020603050405020304" pitchFamily="18" charset="0"/>
              </a:rPr>
              <a:t>Weeb</a:t>
            </a:r>
            <a:r>
              <a:rPr lang="en-US" sz="1800" kern="100" dirty="0">
                <a:solidFill>
                  <a:srgbClr val="000000"/>
                </a:solidFill>
                <a:effectLst/>
                <a:latin typeface="Times New Roman" panose="02020603050405020304" pitchFamily="18" charset="0"/>
                <a:ea typeface="Times New Roman" panose="02020603050405020304" pitchFamily="18" charset="0"/>
              </a:rPr>
              <a:t> is most widely credited with developing the first electronic medical record, the so-called Problem-Oriented Medical Information System (</a:t>
            </a:r>
            <a:r>
              <a:rPr lang="en-US" sz="1800" kern="100" dirty="0" err="1">
                <a:solidFill>
                  <a:srgbClr val="000000"/>
                </a:solidFill>
                <a:effectLst/>
                <a:latin typeface="Times New Roman" panose="02020603050405020304" pitchFamily="18" charset="0"/>
                <a:ea typeface="Times New Roman" panose="02020603050405020304" pitchFamily="18" charset="0"/>
              </a:rPr>
              <a:t>Promis</a:t>
            </a:r>
            <a:r>
              <a:rPr lang="en-US" sz="1800" kern="100" dirty="0">
                <a:solidFill>
                  <a:srgbClr val="000000"/>
                </a:solidFill>
                <a:effectLst/>
                <a:latin typeface="Times New Roman" panose="02020603050405020304" pitchFamily="18" charset="0"/>
                <a:ea typeface="Times New Roman" panose="02020603050405020304" pitchFamily="18" charset="0"/>
              </a:rPr>
              <a:t>), starting in 1969 while he was working at the University of Vermont.</a:t>
            </a:r>
          </a:p>
          <a:p>
            <a:pPr marL="0" marR="0" indent="0" algn="just">
              <a:lnSpc>
                <a:spcPct val="110000"/>
              </a:lnSpc>
              <a:spcBef>
                <a:spcPts val="0"/>
              </a:spcBef>
              <a:spcAft>
                <a:spcPts val="1365"/>
              </a:spcAft>
            </a:pPr>
            <a:r>
              <a:rPr lang="en-US" sz="1800" kern="100" dirty="0">
                <a:solidFill>
                  <a:srgbClr val="000000"/>
                </a:solidFill>
                <a:effectLst/>
                <a:latin typeface="Times New Roman" panose="02020603050405020304" pitchFamily="18" charset="0"/>
                <a:ea typeface="Times New Roman" panose="02020603050405020304" pitchFamily="18" charset="0"/>
              </a:rPr>
              <a:t>	Yet a couple of years later, Mr. Sherman said the results from the computerization initiative were encouraging, as </a:t>
            </a:r>
            <a:r>
              <a:rPr lang="en-US" sz="1800" u="sng" kern="100" dirty="0">
                <a:solidFill>
                  <a:srgbClr val="000000"/>
                </a:solidFill>
                <a:effectLst/>
                <a:latin typeface="Times New Roman" panose="02020603050405020304" pitchFamily="18" charset="0"/>
                <a:ea typeface="Times New Roman" panose="02020603050405020304" pitchFamily="18" charset="0"/>
                <a:hlinkClick r:id="rId4" tooltip="Describing an early electronic health records"/>
              </a:rPr>
              <a:t>he describes in this video posted on YouTube.</a:t>
            </a:r>
            <a:r>
              <a:rPr lang="en-US" sz="1800" kern="100" dirty="0">
                <a:solidFill>
                  <a:srgbClr val="000000"/>
                </a:solidFill>
                <a:effectLst/>
                <a:latin typeface="Times New Roman" panose="02020603050405020304" pitchFamily="18" charset="0"/>
                <a:ea typeface="Times New Roman" panose="02020603050405020304" pitchFamily="18" charset="0"/>
              </a:rPr>
              <a:t> The benefits included quality-of-care improvements that are selling points for today’s electronic health records, like monitoring drug dosages and preventing harmful drug interactions.</a:t>
            </a:r>
          </a:p>
          <a:p>
            <a:endParaRPr lang="en-US" b="1" kern="100" dirty="0">
              <a:solidFill>
                <a:srgbClr val="000000"/>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830A0DA1-1AB2-4880-81AC-B943420C4E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36888780"/>
      </p:ext>
    </p:extLst>
  </p:cSld>
  <p:clrMapOvr>
    <a:masterClrMapping/>
  </p:clrMapOvr>
  <mc:AlternateContent xmlns:mc="http://schemas.openxmlformats.org/markup-compatibility/2006" xmlns:p14="http://schemas.microsoft.com/office/powerpoint/2010/main">
    <mc:Choice Requires="p14">
      <p:transition spd="slow" p14:dur="2000" advTm="69669"/>
    </mc:Choice>
    <mc:Fallback xmlns="">
      <p:transition spd="slow" advTm="6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CBD375-A8EB-1A70-80D7-93F7EF5FC660}"/>
              </a:ext>
            </a:extLst>
          </p:cNvPr>
          <p:cNvSpPr txBox="1"/>
          <p:nvPr/>
        </p:nvSpPr>
        <p:spPr>
          <a:xfrm>
            <a:off x="1241659" y="1068404"/>
            <a:ext cx="7904747" cy="5697394"/>
          </a:xfrm>
          <a:prstGeom prst="rect">
            <a:avLst/>
          </a:prstGeom>
          <a:noFill/>
        </p:spPr>
        <p:txBody>
          <a:bodyPr wrap="square">
            <a:spAutoFit/>
          </a:bodyPr>
          <a:lstStyle/>
          <a:p>
            <a:pPr marL="15240" marR="0" indent="-6350">
              <a:lnSpc>
                <a:spcPct val="110000"/>
              </a:lnSpc>
              <a:spcBef>
                <a:spcPts val="0"/>
              </a:spcBef>
              <a:spcAft>
                <a:spcPts val="255"/>
              </a:spcAft>
            </a:pPr>
            <a:r>
              <a:rPr lang="en-US" sz="1800" b="1" kern="100" dirty="0">
                <a:solidFill>
                  <a:srgbClr val="000000"/>
                </a:solidFill>
                <a:effectLst/>
                <a:latin typeface="Times New Roman" panose="02020603050405020304" pitchFamily="18" charset="0"/>
                <a:ea typeface="Times New Roman" panose="02020603050405020304" pitchFamily="18" charset="0"/>
              </a:rPr>
              <a:t>Dimock Community Health Center Electronic Clinical Records</a:t>
            </a:r>
          </a:p>
          <a:p>
            <a:pPr marL="0" marR="0" indent="0" algn="just">
              <a:lnSpc>
                <a:spcPct val="107000"/>
              </a:lnSpc>
              <a:spcBef>
                <a:spcPts val="0"/>
              </a:spcBef>
              <a:spcAft>
                <a:spcPts val="1365"/>
              </a:spcAft>
            </a:pPr>
            <a:endParaRPr lang="en-US" b="1" kern="100" dirty="0">
              <a:solidFill>
                <a:srgbClr val="000000"/>
              </a:solidFill>
              <a:latin typeface="Times New Roman" panose="02020603050405020304" pitchFamily="18" charset="0"/>
              <a:ea typeface="Times New Roman" panose="02020603050405020304" pitchFamily="18" charset="0"/>
            </a:endParaRPr>
          </a:p>
          <a:p>
            <a:pPr marL="0" marR="0" indent="0" algn="just">
              <a:lnSpc>
                <a:spcPct val="107000"/>
              </a:lnSpc>
              <a:spcBef>
                <a:spcPts val="0"/>
              </a:spcBef>
              <a:spcAft>
                <a:spcPts val="1365"/>
              </a:spcAft>
            </a:pPr>
            <a:r>
              <a:rPr lang="en-US" sz="1800" kern="100" dirty="0">
                <a:solidFill>
                  <a:srgbClr val="000000"/>
                </a:solidFill>
                <a:effectLst/>
                <a:latin typeface="Times New Roman" panose="02020603050405020304" pitchFamily="18" charset="0"/>
                <a:ea typeface="Times New Roman" panose="02020603050405020304" pitchFamily="18" charset="0"/>
              </a:rPr>
              <a:t>While researching electronic medical records (EMRs), I learned there are also electronic health records (EHRs). A video presentation by Doug </a:t>
            </a:r>
            <a:r>
              <a:rPr lang="en-US" sz="1800" kern="100" dirty="0" err="1">
                <a:solidFill>
                  <a:srgbClr val="000000"/>
                </a:solidFill>
                <a:effectLst/>
                <a:latin typeface="Times New Roman" panose="02020603050405020304" pitchFamily="18" charset="0"/>
                <a:ea typeface="Times New Roman" panose="02020603050405020304" pitchFamily="18" charset="0"/>
              </a:rPr>
              <a:t>Bonderud</a:t>
            </a:r>
            <a:r>
              <a:rPr lang="en-US" sz="1800" kern="100" dirty="0">
                <a:solidFill>
                  <a:srgbClr val="000000"/>
                </a:solidFill>
                <a:effectLst/>
                <a:latin typeface="Times New Roman" panose="02020603050405020304" pitchFamily="18" charset="0"/>
                <a:ea typeface="Times New Roman" panose="02020603050405020304" pitchFamily="18" charset="0"/>
              </a:rPr>
              <a:t> on the difference between the EMR and EHR. The EMR is a digital replacement for a patient paper chart used for diagnosis, medication, and patient history. Inter-office EMRs are not designed to be used with other practices; they are inter-office. The EHR includes all of the information in an electronic medical record, and more EHRs are designed to be shared with other providers and aid the level of care across the care continuum. Oracle Cerner and Epic are the two major Electronic Health Record systems used by thousands of hospitals and clinics in the United States and other parts of the world. </a:t>
            </a:r>
          </a:p>
          <a:p>
            <a:pPr marL="0" marR="0" indent="0" algn="just">
              <a:lnSpc>
                <a:spcPct val="107000"/>
              </a:lnSpc>
              <a:spcBef>
                <a:spcPts val="0"/>
              </a:spcBef>
              <a:spcAft>
                <a:spcPts val="1365"/>
              </a:spcAft>
            </a:pPr>
            <a:r>
              <a:rPr lang="en-US" sz="1800" kern="100" dirty="0">
                <a:solidFill>
                  <a:srgbClr val="000000"/>
                </a:solidFill>
                <a:effectLst/>
                <a:latin typeface="Times New Roman" panose="02020603050405020304" pitchFamily="18" charset="0"/>
                <a:ea typeface="Times New Roman" panose="02020603050405020304" pitchFamily="18" charset="0"/>
              </a:rPr>
              <a:t> </a:t>
            </a:r>
          </a:p>
          <a:p>
            <a:pPr marL="0" marR="0" indent="0" algn="just">
              <a:lnSpc>
                <a:spcPct val="107000"/>
              </a:lnSpc>
              <a:spcBef>
                <a:spcPts val="0"/>
              </a:spcBef>
              <a:spcAft>
                <a:spcPts val="1365"/>
              </a:spcAft>
            </a:pPr>
            <a:r>
              <a:rPr lang="en-US" sz="1800" kern="100" dirty="0">
                <a:solidFill>
                  <a:srgbClr val="000000"/>
                </a:solidFill>
                <a:effectLst/>
                <a:latin typeface="Times New Roman" panose="02020603050405020304" pitchFamily="18" charset="0"/>
                <a:ea typeface="Times New Roman" panose="02020603050405020304" pitchFamily="18" charset="0"/>
              </a:rPr>
              <a:t> </a:t>
            </a:r>
          </a:p>
          <a:p>
            <a:pPr marL="15240" marR="0" indent="-6350">
              <a:lnSpc>
                <a:spcPct val="110000"/>
              </a:lnSpc>
              <a:spcBef>
                <a:spcPts val="0"/>
              </a:spcBef>
              <a:spcAft>
                <a:spcPts val="255"/>
              </a:spcAft>
            </a:pPr>
            <a:endParaRPr lang="en-US" sz="2000" b="1" kern="100" dirty="0">
              <a:solidFill>
                <a:srgbClr val="000000"/>
              </a:solidFill>
              <a:effectLst/>
              <a:latin typeface="Times New Roman" panose="02020603050405020304" pitchFamily="18" charset="0"/>
              <a:ea typeface="Times New Roman" panose="02020603050405020304" pitchFamily="18" charset="0"/>
            </a:endParaRPr>
          </a:p>
          <a:p>
            <a:pPr marL="15240" marR="0" indent="-6350">
              <a:lnSpc>
                <a:spcPct val="110000"/>
              </a:lnSpc>
              <a:spcBef>
                <a:spcPts val="0"/>
              </a:spcBef>
              <a:spcAft>
                <a:spcPts val="255"/>
              </a:spcAft>
            </a:pPr>
            <a:endParaRPr lang="en-US" sz="2000" kern="100" dirty="0">
              <a:solidFill>
                <a:srgbClr val="000000"/>
              </a:solidFill>
              <a:effectLst/>
              <a:latin typeface="Times New Roman" panose="02020603050405020304" pitchFamily="18" charset="0"/>
              <a:ea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55579698-BD26-7F18-37D7-54F3144A69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88373905"/>
      </p:ext>
    </p:extLst>
  </p:cSld>
  <p:clrMapOvr>
    <a:masterClrMapping/>
  </p:clrMapOvr>
  <mc:AlternateContent xmlns:mc="http://schemas.openxmlformats.org/markup-compatibility/2006" xmlns:p14="http://schemas.microsoft.com/office/powerpoint/2010/main">
    <mc:Choice Requires="p14">
      <p:transition spd="slow" p14:dur="2000" advTm="68558"/>
    </mc:Choice>
    <mc:Fallback xmlns="">
      <p:transition spd="slow" advTm="6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FDC781-EBF6-0270-301A-B854E870BB02}"/>
              </a:ext>
            </a:extLst>
          </p:cNvPr>
          <p:cNvSpPr txBox="1"/>
          <p:nvPr/>
        </p:nvSpPr>
        <p:spPr>
          <a:xfrm>
            <a:off x="616017" y="616017"/>
            <a:ext cx="8530389" cy="4524315"/>
          </a:xfrm>
          <a:prstGeom prst="rect">
            <a:avLst/>
          </a:prstGeom>
          <a:noFill/>
        </p:spPr>
        <p:txBody>
          <a:bodyPr wrap="square">
            <a:spAutoFit/>
          </a:bodyPr>
          <a:lstStyle/>
          <a:p>
            <a:r>
              <a:rPr lang="en-US" dirty="0"/>
              <a:t>Video presented on Electronic Medical Records by Dr. Eric Bricker</a:t>
            </a:r>
          </a:p>
          <a:p>
            <a:endParaRPr lang="en-US" dirty="0"/>
          </a:p>
          <a:p>
            <a:endParaRPr lang="en-US" dirty="0"/>
          </a:p>
          <a:p>
            <a:r>
              <a:rPr lang="en-US" dirty="0">
                <a:hlinkClick r:id="rId4"/>
              </a:rPr>
              <a:t>https://youtu.be/3TdSKr81III?feature=shared</a:t>
            </a:r>
            <a:endParaRPr lang="en-US" dirty="0"/>
          </a:p>
          <a:p>
            <a:endParaRPr lang="en-US" dirty="0"/>
          </a:p>
          <a:p>
            <a:r>
              <a:rPr lang="en-US" dirty="0"/>
              <a:t>Video presentation on Electronic Medical Records and Electronic Health Record</a:t>
            </a:r>
          </a:p>
          <a:p>
            <a:r>
              <a:rPr lang="en-US" dirty="0"/>
              <a:t>https://youtu.be/y85HfTG4UpU?feature=shared</a:t>
            </a:r>
          </a:p>
          <a:p>
            <a:endParaRPr lang="en-US" dirty="0"/>
          </a:p>
          <a:p>
            <a:endParaRPr lang="en-US" dirty="0"/>
          </a:p>
          <a:p>
            <a:pPr algn="l"/>
            <a:r>
              <a:rPr lang="en-US" b="1" i="0" dirty="0">
                <a:solidFill>
                  <a:srgbClr val="111111"/>
                </a:solidFill>
                <a:effectLst/>
                <a:latin typeface="Roboto" panose="02000000000000000000" pitchFamily="2" charset="0"/>
              </a:rPr>
              <a:t>Larry Weed's 1971 Internal Medicine is credited with developing t</a:t>
            </a:r>
            <a:r>
              <a:rPr lang="en-US" b="1" dirty="0">
                <a:solidFill>
                  <a:srgbClr val="111111"/>
                </a:solidFill>
                <a:latin typeface="Roboto" panose="02000000000000000000" pitchFamily="2" charset="0"/>
              </a:rPr>
              <a:t>he first electronic medical record.</a:t>
            </a:r>
            <a:endParaRPr lang="en-US" b="1" i="0" dirty="0">
              <a:solidFill>
                <a:srgbClr val="111111"/>
              </a:solidFill>
              <a:effectLst/>
              <a:latin typeface="Roboto" panose="02000000000000000000" pitchFamily="2" charset="0"/>
            </a:endParaRPr>
          </a:p>
          <a:p>
            <a:pPr algn="l" fontAlgn="auto"/>
            <a:r>
              <a:rPr lang="en-US" b="0" i="0" u="none" strike="noStrike" dirty="0">
                <a:solidFill>
                  <a:srgbClr val="444444"/>
                </a:solidFill>
                <a:effectLst/>
                <a:latin typeface="Roboto" panose="02000000000000000000" pitchFamily="2" charset="0"/>
                <a:hlinkClick r:id="rId5"/>
              </a:rPr>
              <a:t>YouTube</a:t>
            </a:r>
            <a:endParaRPr lang="en-US" b="0" i="0" dirty="0">
              <a:solidFill>
                <a:srgbClr val="444444"/>
              </a:solidFill>
              <a:effectLst/>
              <a:latin typeface="Roboto" panose="02000000000000000000" pitchFamily="2" charset="0"/>
            </a:endParaRPr>
          </a:p>
          <a:p>
            <a:pPr algn="l" fontAlgn="ctr"/>
            <a:r>
              <a:rPr lang="en-US" b="0" i="0" dirty="0">
                <a:solidFill>
                  <a:srgbClr val="444444"/>
                </a:solidFill>
                <a:effectLst/>
                <a:latin typeface="Roboto" panose="02000000000000000000" pitchFamily="2" charset="0"/>
              </a:rPr>
              <a:t>VisualDx</a:t>
            </a:r>
          </a:p>
          <a:p>
            <a:pPr algn="l" fontAlgn="auto"/>
            <a:r>
              <a:rPr lang="en-US" b="0" i="0" dirty="0">
                <a:solidFill>
                  <a:srgbClr val="444444"/>
                </a:solidFill>
                <a:effectLst/>
                <a:latin typeface="Roboto" panose="02000000000000000000" pitchFamily="2" charset="0"/>
              </a:rPr>
              <a:t>77K views</a:t>
            </a:r>
          </a:p>
          <a:p>
            <a:pPr algn="l" fontAlgn="auto"/>
            <a:r>
              <a:rPr lang="en-US" b="0" i="0" dirty="0">
                <a:solidFill>
                  <a:srgbClr val="444444"/>
                </a:solidFill>
                <a:effectLst/>
                <a:latin typeface="Roboto" panose="02000000000000000000" pitchFamily="2" charset="0"/>
              </a:rPr>
              <a:t>Jun 22, 2012</a:t>
            </a:r>
          </a:p>
          <a:p>
            <a:endParaRPr lang="en-US" dirty="0"/>
          </a:p>
        </p:txBody>
      </p:sp>
      <p:pic>
        <p:nvPicPr>
          <p:cNvPr id="2" name="Audio 1">
            <a:hlinkClick r:id="" action="ppaction://media"/>
            <a:extLst>
              <a:ext uri="{FF2B5EF4-FFF2-40B4-BE49-F238E27FC236}">
                <a16:creationId xmlns:a16="http://schemas.microsoft.com/office/drawing/2014/main" id="{E12F747B-6FE2-1006-AA12-E2156B8E60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28078022"/>
      </p:ext>
    </p:extLst>
  </p:cSld>
  <p:clrMapOvr>
    <a:masterClrMapping/>
  </p:clrMapOvr>
  <mc:AlternateContent xmlns:mc="http://schemas.openxmlformats.org/markup-compatibility/2006" xmlns:p14="http://schemas.microsoft.com/office/powerpoint/2010/main">
    <mc:Choice Requires="p14">
      <p:transition spd="slow" p14:dur="2000" advTm="27503"/>
    </mc:Choice>
    <mc:Fallback xmlns="">
      <p:transition spd="slow" advTm="2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589CC-02DE-5B01-173C-2502F924BF0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99839" y="1838425"/>
            <a:ext cx="7031891" cy="4235116"/>
          </a:xfrm>
          <a:prstGeom prst="rect">
            <a:avLst/>
          </a:prstGeom>
        </p:spPr>
      </p:pic>
      <p:sp>
        <p:nvSpPr>
          <p:cNvPr id="4" name="TextBox 3">
            <a:extLst>
              <a:ext uri="{FF2B5EF4-FFF2-40B4-BE49-F238E27FC236}">
                <a16:creationId xmlns:a16="http://schemas.microsoft.com/office/drawing/2014/main" id="{1F042A9B-07DD-13AE-FED6-EAD6EC5339D3}"/>
              </a:ext>
            </a:extLst>
          </p:cNvPr>
          <p:cNvSpPr txBox="1"/>
          <p:nvPr/>
        </p:nvSpPr>
        <p:spPr>
          <a:xfrm>
            <a:off x="2829826" y="6912104"/>
            <a:ext cx="8409673" cy="230832"/>
          </a:xfrm>
          <a:prstGeom prst="rect">
            <a:avLst/>
          </a:prstGeom>
          <a:noFill/>
        </p:spPr>
        <p:txBody>
          <a:bodyPr wrap="square" rtlCol="0">
            <a:spAutoFit/>
          </a:bodyPr>
          <a:lstStyle/>
          <a:p>
            <a:r>
              <a:rPr lang="en-US" sz="900">
                <a:hlinkClick r:id="rId6" tooltip="https://en.wikipedia.org/wiki/Server_(computing)"/>
              </a:rPr>
              <a:t>This Photo</a:t>
            </a:r>
            <a:r>
              <a:rPr lang="en-US" sz="900"/>
              <a:t> by Unknown Author is licensed under </a:t>
            </a:r>
            <a:r>
              <a:rPr lang="en-US" sz="900">
                <a:hlinkClick r:id="rId7" tooltip="https://creativecommons.org/licenses/by-sa/3.0/"/>
              </a:rPr>
              <a:t>CC BY-SA</a:t>
            </a:r>
            <a:endParaRPr lang="en-US" sz="900"/>
          </a:p>
        </p:txBody>
      </p:sp>
      <p:pic>
        <p:nvPicPr>
          <p:cNvPr id="2" name="Audio 1">
            <a:hlinkClick r:id="" action="ppaction://media"/>
            <a:extLst>
              <a:ext uri="{FF2B5EF4-FFF2-40B4-BE49-F238E27FC236}">
                <a16:creationId xmlns:a16="http://schemas.microsoft.com/office/drawing/2014/main" id="{F05B9988-B800-CE84-DDAB-7100649393C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47815415"/>
      </p:ext>
    </p:extLst>
  </p:cSld>
  <p:clrMapOvr>
    <a:masterClrMapping/>
  </p:clrMapOvr>
  <mc:AlternateContent xmlns:mc="http://schemas.openxmlformats.org/markup-compatibility/2006" xmlns:p14="http://schemas.microsoft.com/office/powerpoint/2010/main">
    <mc:Choice Requires="p14">
      <p:transition spd="slow" p14:dur="2000" advTm="3921"/>
    </mc:Choice>
    <mc:Fallback xmlns="">
      <p:transition spd="slow" advTm="3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332A24-A1F1-20DD-1EFE-3704D3C083C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36762" y="0"/>
            <a:ext cx="8918475" cy="6858000"/>
          </a:xfrm>
          <a:prstGeom prst="rect">
            <a:avLst/>
          </a:prstGeom>
        </p:spPr>
      </p:pic>
      <p:sp>
        <p:nvSpPr>
          <p:cNvPr id="9" name="TextBox 8">
            <a:extLst>
              <a:ext uri="{FF2B5EF4-FFF2-40B4-BE49-F238E27FC236}">
                <a16:creationId xmlns:a16="http://schemas.microsoft.com/office/drawing/2014/main" id="{5D8E0588-9B9D-6501-357F-4FBE7B965F08}"/>
              </a:ext>
            </a:extLst>
          </p:cNvPr>
          <p:cNvSpPr txBox="1"/>
          <p:nvPr/>
        </p:nvSpPr>
        <p:spPr>
          <a:xfrm>
            <a:off x="1636762" y="6858000"/>
            <a:ext cx="8918475" cy="230832"/>
          </a:xfrm>
          <a:prstGeom prst="rect">
            <a:avLst/>
          </a:prstGeom>
          <a:noFill/>
        </p:spPr>
        <p:txBody>
          <a:bodyPr wrap="square" rtlCol="0">
            <a:spAutoFit/>
          </a:bodyPr>
          <a:lstStyle/>
          <a:p>
            <a:r>
              <a:rPr lang="en-US" sz="900">
                <a:hlinkClick r:id="rId6" tooltip="http://www.pngall.com/laptop-png/download/5469"/>
              </a:rPr>
              <a:t>This Photo</a:t>
            </a:r>
            <a:r>
              <a:rPr lang="en-US" sz="900"/>
              <a:t> by Unknown Author is licensed under </a:t>
            </a:r>
            <a:r>
              <a:rPr lang="en-US" sz="900">
                <a:hlinkClick r:id="rId7" tooltip="https://creativecommons.org/licenses/by-nc/3.0/"/>
              </a:rPr>
              <a:t>CC BY-NC</a:t>
            </a:r>
            <a:endParaRPr lang="en-US" sz="900"/>
          </a:p>
        </p:txBody>
      </p:sp>
      <p:pic>
        <p:nvPicPr>
          <p:cNvPr id="2" name="Audio 1">
            <a:hlinkClick r:id="" action="ppaction://media"/>
            <a:extLst>
              <a:ext uri="{FF2B5EF4-FFF2-40B4-BE49-F238E27FC236}">
                <a16:creationId xmlns:a16="http://schemas.microsoft.com/office/drawing/2014/main" id="{91FC31E3-F930-0D11-C55B-B0D7F1CEC87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23003779"/>
      </p:ext>
    </p:extLst>
  </p:cSld>
  <p:clrMapOvr>
    <a:masterClrMapping/>
  </p:clrMapOvr>
  <mc:AlternateContent xmlns:mc="http://schemas.openxmlformats.org/markup-compatibility/2006" xmlns:p14="http://schemas.microsoft.com/office/powerpoint/2010/main">
    <mc:Choice Requires="p14">
      <p:transition spd="slow" p14:dur="2000" advTm="6317"/>
    </mc:Choice>
    <mc:Fallback xmlns="">
      <p:transition spd="slow" advTm="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4E76E7-CE6F-9E1B-D3C5-52FC5F8C4A78}"/>
              </a:ext>
            </a:extLst>
          </p:cNvPr>
          <p:cNvSpPr txBox="1"/>
          <p:nvPr/>
        </p:nvSpPr>
        <p:spPr>
          <a:xfrm>
            <a:off x="819509" y="1259457"/>
            <a:ext cx="8814862" cy="5355312"/>
          </a:xfrm>
          <a:prstGeom prst="rect">
            <a:avLst/>
          </a:prstGeom>
          <a:noFill/>
        </p:spPr>
        <p:txBody>
          <a:bodyPr wrap="square" rtlCol="0">
            <a:spAutoFit/>
          </a:bodyPr>
          <a:lstStyle/>
          <a:p>
            <a:r>
              <a:rPr lang="en-US" dirty="0"/>
              <a:t>Hello, My name is Barbara A. Gibbs. I am currently employed for nine years</a:t>
            </a:r>
          </a:p>
          <a:p>
            <a:r>
              <a:rPr lang="en-US" dirty="0"/>
              <a:t>Twenty hours per week at Dimock Community Health Center.</a:t>
            </a:r>
          </a:p>
          <a:p>
            <a:r>
              <a:rPr lang="en-US" dirty="0"/>
              <a:t>	</a:t>
            </a:r>
          </a:p>
          <a:p>
            <a:r>
              <a:rPr lang="en-US" dirty="0"/>
              <a:t>	My PICOT Research Project is to evaluate the current charting system at the five residential programs and suggest ways to improve it. The goal is to decrease the time spent on charting and the amount of paper used.</a:t>
            </a:r>
          </a:p>
          <a:p>
            <a:r>
              <a:rPr lang="en-US" dirty="0"/>
              <a:t>	</a:t>
            </a:r>
          </a:p>
          <a:p>
            <a:r>
              <a:rPr lang="en-US" dirty="0"/>
              <a:t>	What do I do when I review the patient records and the charting system?</a:t>
            </a:r>
          </a:p>
          <a:p>
            <a:r>
              <a:rPr lang="en-US" dirty="0"/>
              <a:t>I reviewed the doctor's orders for all twenty-three patients, the patient medication in the blister packs to make sure the label on the blister packs is the same as the doctor's orders, and the daily medication records sheet to make sure the medication order was transcribed correctly. I also reviewed other documents in the patient chart.</a:t>
            </a:r>
          </a:p>
          <a:p>
            <a:r>
              <a:rPr lang="en-US" dirty="0"/>
              <a:t>	This project led me to research Electronic Medical Records and Electronic</a:t>
            </a:r>
          </a:p>
          <a:p>
            <a:r>
              <a:rPr lang="en-US" dirty="0"/>
              <a:t>Health Records. In my research. I realized that five residential houses are not connected to Dimock’s central campus computer system; email is the only computer connection for the residential program.</a:t>
            </a:r>
          </a:p>
          <a:p>
            <a:endParaRPr lang="en-US" dirty="0"/>
          </a:p>
          <a:p>
            <a:r>
              <a:rPr lang="en-US" dirty="0"/>
              <a:t>	</a:t>
            </a:r>
          </a:p>
        </p:txBody>
      </p:sp>
      <p:pic>
        <p:nvPicPr>
          <p:cNvPr id="3" name="Audio 2">
            <a:hlinkClick r:id="" action="ppaction://media"/>
            <a:extLst>
              <a:ext uri="{FF2B5EF4-FFF2-40B4-BE49-F238E27FC236}">
                <a16:creationId xmlns:a16="http://schemas.microsoft.com/office/drawing/2014/main" id="{A7F4589B-5851-5740-BB8B-C32B3AE90F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3879499"/>
      </p:ext>
    </p:extLst>
  </p:cSld>
  <p:clrMapOvr>
    <a:masterClrMapping/>
  </p:clrMapOvr>
  <mc:AlternateContent xmlns:mc="http://schemas.openxmlformats.org/markup-compatibility/2006" xmlns:p14="http://schemas.microsoft.com/office/powerpoint/2010/main">
    <mc:Choice Requires="p14">
      <p:transition spd="slow" p14:dur="2000" advTm="78676"/>
    </mc:Choice>
    <mc:Fallback xmlns="">
      <p:transition spd="slow" advTm="78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8DDF39-2D11-752A-5205-1F394E60E51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68528" y="1867301"/>
            <a:ext cx="3911908" cy="3397719"/>
          </a:xfrm>
          <a:prstGeom prst="rect">
            <a:avLst/>
          </a:prstGeom>
        </p:spPr>
      </p:pic>
      <p:sp>
        <p:nvSpPr>
          <p:cNvPr id="11" name="TextBox 10">
            <a:extLst>
              <a:ext uri="{FF2B5EF4-FFF2-40B4-BE49-F238E27FC236}">
                <a16:creationId xmlns:a16="http://schemas.microsoft.com/office/drawing/2014/main" id="{A75DD1D7-AA19-9E41-B3A7-B2210ECC45D8}"/>
              </a:ext>
            </a:extLst>
          </p:cNvPr>
          <p:cNvSpPr txBox="1"/>
          <p:nvPr/>
        </p:nvSpPr>
        <p:spPr>
          <a:xfrm>
            <a:off x="2847974" y="6709647"/>
            <a:ext cx="6030033" cy="230832"/>
          </a:xfrm>
          <a:prstGeom prst="rect">
            <a:avLst/>
          </a:prstGeom>
          <a:noFill/>
        </p:spPr>
        <p:txBody>
          <a:bodyPr wrap="square" rtlCol="0">
            <a:spAutoFit/>
          </a:bodyPr>
          <a:lstStyle/>
          <a:p>
            <a:r>
              <a:rPr lang="en-US" sz="900">
                <a:hlinkClick r:id="rId5" tooltip="https://www.flickr.com/photos/141290938@N03/26682786574/"/>
              </a:rPr>
              <a:t>This Photo</a:t>
            </a:r>
            <a:r>
              <a:rPr lang="en-US" sz="900"/>
              <a:t> by Unknown Author is licensed under </a:t>
            </a:r>
            <a:r>
              <a:rPr lang="en-US" sz="900">
                <a:hlinkClick r:id="rId6" tooltip="https://creativecommons.org/licenses/by-sa/3.0/"/>
              </a:rPr>
              <a:t>CC BY-SA</a:t>
            </a:r>
            <a:endParaRPr lang="en-US" sz="900"/>
          </a:p>
        </p:txBody>
      </p:sp>
      <p:sp>
        <p:nvSpPr>
          <p:cNvPr id="2" name="TextBox 1">
            <a:extLst>
              <a:ext uri="{FF2B5EF4-FFF2-40B4-BE49-F238E27FC236}">
                <a16:creationId xmlns:a16="http://schemas.microsoft.com/office/drawing/2014/main" id="{052ED033-9B81-C7FD-A97D-B1131646FDB2}"/>
              </a:ext>
            </a:extLst>
          </p:cNvPr>
          <p:cNvSpPr txBox="1"/>
          <p:nvPr/>
        </p:nvSpPr>
        <p:spPr>
          <a:xfrm>
            <a:off x="442763" y="875899"/>
            <a:ext cx="7307512" cy="400110"/>
          </a:xfrm>
          <a:prstGeom prst="rect">
            <a:avLst/>
          </a:prstGeom>
          <a:noFill/>
        </p:spPr>
        <p:txBody>
          <a:bodyPr wrap="square" rtlCol="0">
            <a:spAutoFit/>
          </a:bodyPr>
          <a:lstStyle/>
          <a:p>
            <a:r>
              <a:rPr lang="en-US" sz="2000" dirty="0"/>
              <a:t>OLD PAPER MEDICAL CHART</a:t>
            </a:r>
          </a:p>
        </p:txBody>
      </p:sp>
      <p:pic>
        <p:nvPicPr>
          <p:cNvPr id="4" name="Picture 3">
            <a:extLst>
              <a:ext uri="{FF2B5EF4-FFF2-40B4-BE49-F238E27FC236}">
                <a16:creationId xmlns:a16="http://schemas.microsoft.com/office/drawing/2014/main" id="{9ECD49DD-3554-EA7A-8B11-35D57C94A84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467148" y="1867301"/>
            <a:ext cx="3792355" cy="3301465"/>
          </a:xfrm>
          <a:prstGeom prst="rect">
            <a:avLst/>
          </a:prstGeom>
        </p:spPr>
      </p:pic>
      <p:sp>
        <p:nvSpPr>
          <p:cNvPr id="5" name="TextBox 4">
            <a:extLst>
              <a:ext uri="{FF2B5EF4-FFF2-40B4-BE49-F238E27FC236}">
                <a16:creationId xmlns:a16="http://schemas.microsoft.com/office/drawing/2014/main" id="{55E8D2A1-2ADD-B267-1711-67C56D3081F5}"/>
              </a:ext>
            </a:extLst>
          </p:cNvPr>
          <p:cNvSpPr txBox="1"/>
          <p:nvPr/>
        </p:nvSpPr>
        <p:spPr>
          <a:xfrm>
            <a:off x="6951259" y="7068862"/>
            <a:ext cx="948029" cy="784830"/>
          </a:xfrm>
          <a:prstGeom prst="rect">
            <a:avLst/>
          </a:prstGeom>
          <a:noFill/>
        </p:spPr>
        <p:txBody>
          <a:bodyPr wrap="square" rtlCol="0">
            <a:spAutoFit/>
          </a:bodyPr>
          <a:lstStyle/>
          <a:p>
            <a:r>
              <a:rPr lang="en-US" sz="900">
                <a:hlinkClick r:id="rId8" tooltip="http://commons.wikimedia.org/wiki/File:Old_computer_3.jpg"/>
              </a:rPr>
              <a:t>This Photo</a:t>
            </a:r>
            <a:r>
              <a:rPr lang="en-US" sz="900"/>
              <a:t> by Unknown Author is licensed under </a:t>
            </a:r>
            <a:r>
              <a:rPr lang="en-US" sz="900">
                <a:hlinkClick r:id="rId6" tooltip="https://creativecommons.org/licenses/by-sa/3.0/"/>
              </a:rPr>
              <a:t>CC BY-SA</a:t>
            </a:r>
            <a:endParaRPr lang="en-US" sz="900"/>
          </a:p>
        </p:txBody>
      </p:sp>
      <p:sp>
        <p:nvSpPr>
          <p:cNvPr id="6" name="TextBox 5">
            <a:extLst>
              <a:ext uri="{FF2B5EF4-FFF2-40B4-BE49-F238E27FC236}">
                <a16:creationId xmlns:a16="http://schemas.microsoft.com/office/drawing/2014/main" id="{D928D88C-C8E4-6085-A495-E816C3754D03}"/>
              </a:ext>
            </a:extLst>
          </p:cNvPr>
          <p:cNvSpPr txBox="1"/>
          <p:nvPr/>
        </p:nvSpPr>
        <p:spPr>
          <a:xfrm>
            <a:off x="4354671" y="1106731"/>
            <a:ext cx="1311578" cy="369332"/>
          </a:xfrm>
          <a:prstGeom prst="rect">
            <a:avLst/>
          </a:prstGeom>
          <a:noFill/>
        </p:spPr>
        <p:txBody>
          <a:bodyPr wrap="none" rtlCol="0">
            <a:spAutoFit/>
          </a:bodyPr>
          <a:lstStyle/>
          <a:p>
            <a:r>
              <a:rPr lang="en-US" dirty="0"/>
              <a:t>COMPUTER</a:t>
            </a:r>
          </a:p>
        </p:txBody>
      </p:sp>
      <p:pic>
        <p:nvPicPr>
          <p:cNvPr id="3" name="Audio 2">
            <a:hlinkClick r:id="" action="ppaction://media"/>
            <a:extLst>
              <a:ext uri="{FF2B5EF4-FFF2-40B4-BE49-F238E27FC236}">
                <a16:creationId xmlns:a16="http://schemas.microsoft.com/office/drawing/2014/main" id="{F420520A-25A7-E045-9F1D-B8B2482D18C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52096770"/>
      </p:ext>
    </p:extLst>
  </p:cSld>
  <p:clrMapOvr>
    <a:masterClrMapping/>
  </p:clrMapOvr>
  <mc:AlternateContent xmlns:mc="http://schemas.openxmlformats.org/markup-compatibility/2006" xmlns:p14="http://schemas.microsoft.com/office/powerpoint/2010/main">
    <mc:Choice Requires="p14">
      <p:transition spd="slow" p14:dur="2000" advTm="6228"/>
    </mc:Choice>
    <mc:Fallback xmlns="">
      <p:transition spd="slow" advTm="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E12E35-56D5-7768-7F44-7BDE67596326}"/>
              </a:ext>
            </a:extLst>
          </p:cNvPr>
          <p:cNvSpPr txBox="1"/>
          <p:nvPr/>
        </p:nvSpPr>
        <p:spPr>
          <a:xfrm>
            <a:off x="1366787" y="933650"/>
            <a:ext cx="7779619" cy="4218975"/>
          </a:xfrm>
          <a:prstGeom prst="rect">
            <a:avLst/>
          </a:prstGeom>
          <a:noFill/>
        </p:spPr>
        <p:txBody>
          <a:bodyPr wrap="square">
            <a:spAutoFit/>
          </a:bodyPr>
          <a:lstStyle/>
          <a:p>
            <a:pPr marL="0" marR="0">
              <a:lnSpc>
                <a:spcPct val="107000"/>
              </a:lnSpc>
              <a:spcBef>
                <a:spcPts val="0"/>
              </a:spcBef>
              <a:spcAft>
                <a:spcPts val="2010"/>
              </a:spcAft>
            </a:pPr>
            <a:r>
              <a:rPr lang="en-US" sz="2400" b="1" kern="100" dirty="0">
                <a:solidFill>
                  <a:srgbClr val="000000"/>
                </a:solidFill>
                <a:effectLst/>
                <a:latin typeface="Times New Roman" panose="02020603050405020304" pitchFamily="18" charset="0"/>
                <a:ea typeface="Times New Roman" panose="02020603050405020304" pitchFamily="18" charset="0"/>
              </a:rPr>
              <a:t>              Week 4 Part 1Video Progress Assignment </a:t>
            </a:r>
          </a:p>
          <a:p>
            <a:pPr marL="225425" marR="0" indent="-6350">
              <a:lnSpc>
                <a:spcPct val="107000"/>
              </a:lnSpc>
              <a:spcBef>
                <a:spcPts val="0"/>
              </a:spcBef>
              <a:spcAft>
                <a:spcPts val="330"/>
              </a:spcAft>
            </a:pPr>
            <a:r>
              <a:rPr lang="en-US" sz="1800" b="1" kern="100" dirty="0">
                <a:solidFill>
                  <a:srgbClr val="000000"/>
                </a:solidFill>
                <a:effectLst/>
                <a:latin typeface="Times New Roman" panose="02020603050405020304" pitchFamily="18" charset="0"/>
                <a:ea typeface="Times New Roman" panose="02020603050405020304" pitchFamily="18" charset="0"/>
              </a:rPr>
              <a:t>1.</a:t>
            </a:r>
            <a:r>
              <a:rPr lang="en-US" sz="1800" b="1" kern="100" dirty="0">
                <a:solidFill>
                  <a:srgbClr val="000000"/>
                </a:solidFill>
                <a:effectLst/>
                <a:latin typeface="Arial" panose="020B0604020202020204" pitchFamily="34" charset="0"/>
                <a:ea typeface="Arial" panose="020B0604020202020204" pitchFamily="34" charset="0"/>
              </a:rPr>
              <a:t> </a:t>
            </a:r>
            <a:r>
              <a:rPr lang="en-US" sz="1800" b="1" kern="100" dirty="0">
                <a:solidFill>
                  <a:srgbClr val="000000"/>
                </a:solidFill>
                <a:effectLst/>
                <a:latin typeface="Times New Roman" panose="02020603050405020304" pitchFamily="18" charset="0"/>
                <a:ea typeface="Times New Roman" panose="02020603050405020304" pitchFamily="18" charset="0"/>
              </a:rPr>
              <a:t>This is what I have done on my project </a:t>
            </a:r>
            <a:endParaRPr lang="en-US" sz="1800" kern="100" dirty="0">
              <a:solidFill>
                <a:srgbClr val="000000"/>
              </a:solidFill>
              <a:effectLst/>
              <a:latin typeface="Times New Roman" panose="02020603050405020304" pitchFamily="18" charset="0"/>
              <a:ea typeface="Times New Roman" panose="02020603050405020304" pitchFamily="18" charset="0"/>
            </a:endParaRPr>
          </a:p>
          <a:p>
            <a:pPr marR="0" lvl="0" fontAlgn="base">
              <a:lnSpc>
                <a:spcPct val="110000"/>
              </a:lnSpc>
              <a:spcBef>
                <a:spcPts val="0"/>
              </a:spcBef>
              <a:spcAft>
                <a:spcPts val="255"/>
              </a:spcAft>
              <a:buClr>
                <a:srgbClr val="000000"/>
              </a:buClr>
              <a:buSzPts val="1200"/>
            </a:pPr>
            <a:r>
              <a:rPr lang="en-US" sz="18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 Evidence-Based Practice 1 Module 5 Week 5 submitted PICOT </a:t>
            </a:r>
          </a:p>
          <a:p>
            <a:pPr marL="692150" marR="0" indent="-6350">
              <a:lnSpc>
                <a:spcPct val="110000"/>
              </a:lnSpc>
              <a:spcBef>
                <a:spcPts val="0"/>
              </a:spcBef>
              <a:spcAft>
                <a:spcPts val="40"/>
              </a:spcAft>
            </a:pPr>
            <a:r>
              <a:rPr lang="en-US" sz="1800" kern="100" dirty="0">
                <a:solidFill>
                  <a:srgbClr val="000000"/>
                </a:solidFill>
                <a:effectLst/>
                <a:latin typeface="Times New Roman" panose="02020603050405020304" pitchFamily="18" charset="0"/>
                <a:ea typeface="Times New Roman" panose="02020603050405020304" pitchFamily="18" charset="0"/>
              </a:rPr>
              <a:t>Research topic: Health Care Workers at an Assistant Living Group Home  </a:t>
            </a:r>
          </a:p>
          <a:p>
            <a:pPr marL="692150" marR="0" indent="-6350">
              <a:lnSpc>
                <a:spcPct val="110000"/>
              </a:lnSpc>
              <a:spcBef>
                <a:spcPts val="0"/>
              </a:spcBef>
              <a:spcAft>
                <a:spcPts val="255"/>
              </a:spcAft>
            </a:pPr>
            <a:r>
              <a:rPr lang="en-US" sz="1800" kern="100" dirty="0">
                <a:solidFill>
                  <a:srgbClr val="000000"/>
                </a:solidFill>
                <a:effectLst/>
                <a:latin typeface="Times New Roman" panose="02020603050405020304" pitchFamily="18" charset="0"/>
                <a:ea typeface="Times New Roman" panose="02020603050405020304" pitchFamily="18" charset="0"/>
              </a:rPr>
              <a:t>Professor Virginia Mason and Professor JoAnn Foley approved the research project topic. </a:t>
            </a:r>
          </a:p>
          <a:p>
            <a:pPr marR="0" lvl="0" fontAlgn="base">
              <a:lnSpc>
                <a:spcPct val="110000"/>
              </a:lnSpc>
              <a:spcBef>
                <a:spcPts val="0"/>
              </a:spcBef>
              <a:spcAft>
                <a:spcPts val="45"/>
              </a:spcAft>
              <a:buClr>
                <a:srgbClr val="000000"/>
              </a:buClr>
              <a:buSzPts val="1200"/>
            </a:pPr>
            <a:r>
              <a:rPr lang="en-US" sz="18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 First week of EBP II Week 1Module 1and Week 2 Module 2 </a:t>
            </a:r>
          </a:p>
          <a:p>
            <a:pPr marL="692150" marR="0" indent="-6350">
              <a:lnSpc>
                <a:spcPct val="110000"/>
              </a:lnSpc>
              <a:spcBef>
                <a:spcPts val="0"/>
              </a:spcBef>
              <a:spcAft>
                <a:spcPts val="255"/>
              </a:spcAft>
            </a:pPr>
            <a:r>
              <a:rPr lang="en-US" sz="1800" kern="100" dirty="0">
                <a:solidFill>
                  <a:srgbClr val="000000"/>
                </a:solidFill>
                <a:effectLst/>
                <a:latin typeface="Times New Roman" panose="02020603050405020304" pitchFamily="18" charset="0"/>
                <a:ea typeface="Times New Roman" panose="02020603050405020304" pitchFamily="18" charset="0"/>
              </a:rPr>
              <a:t>Introduction to professor and classmates defined EBP, identified my PICOT problems, and gave an overview of the culture of my place of employment. </a:t>
            </a:r>
          </a:p>
          <a:p>
            <a:pPr marR="0" lvl="0" fontAlgn="base">
              <a:lnSpc>
                <a:spcPct val="110000"/>
              </a:lnSpc>
              <a:spcBef>
                <a:spcPts val="0"/>
              </a:spcBef>
              <a:spcAft>
                <a:spcPts val="255"/>
              </a:spcAft>
              <a:buClr>
                <a:srgbClr val="000000"/>
              </a:buClr>
              <a:buSzPts val="1200"/>
            </a:pPr>
            <a:r>
              <a:rPr lang="en-US" sz="18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 Conference call was made to my supervisor requesting permission to do my research project at the five assistant living houses I cover. </a:t>
            </a:r>
            <a:endParaRPr lang="en-US" dirty="0"/>
          </a:p>
        </p:txBody>
      </p:sp>
      <p:pic>
        <p:nvPicPr>
          <p:cNvPr id="2" name="Audio 1">
            <a:hlinkClick r:id="" action="ppaction://media"/>
            <a:extLst>
              <a:ext uri="{FF2B5EF4-FFF2-40B4-BE49-F238E27FC236}">
                <a16:creationId xmlns:a16="http://schemas.microsoft.com/office/drawing/2014/main" id="{573406B2-CB35-3757-D92A-6AF5F101EB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738848"/>
      </p:ext>
    </p:extLst>
  </p:cSld>
  <p:clrMapOvr>
    <a:masterClrMapping/>
  </p:clrMapOvr>
  <mc:AlternateContent xmlns:mc="http://schemas.openxmlformats.org/markup-compatibility/2006" xmlns:p14="http://schemas.microsoft.com/office/powerpoint/2010/main">
    <mc:Choice Requires="p14">
      <p:transition spd="slow" p14:dur="2000" advTm="56782"/>
    </mc:Choice>
    <mc:Fallback xmlns="">
      <p:transition spd="slow" advTm="5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789A06-9FCB-8149-59D2-BFC77E5F922F}"/>
              </a:ext>
            </a:extLst>
          </p:cNvPr>
          <p:cNvSpPr txBox="1"/>
          <p:nvPr/>
        </p:nvSpPr>
        <p:spPr>
          <a:xfrm>
            <a:off x="933651" y="606391"/>
            <a:ext cx="8212755" cy="5227585"/>
          </a:xfrm>
          <a:prstGeom prst="rect">
            <a:avLst/>
          </a:prstGeom>
          <a:noFill/>
        </p:spPr>
        <p:txBody>
          <a:bodyPr wrap="square">
            <a:spAutoFit/>
          </a:bodyPr>
          <a:lstStyle/>
          <a:p>
            <a:pPr marL="692150" marR="0" indent="-6350">
              <a:lnSpc>
                <a:spcPct val="110000"/>
              </a:lnSpc>
              <a:spcBef>
                <a:spcPts val="0"/>
              </a:spcBef>
              <a:spcAft>
                <a:spcPts val="255"/>
              </a:spcAft>
            </a:pPr>
            <a:endParaRPr lang="en-US" sz="1800" kern="100" dirty="0">
              <a:solidFill>
                <a:srgbClr val="000000"/>
              </a:solidFill>
              <a:effectLst/>
              <a:latin typeface="Times New Roman" panose="02020603050405020304" pitchFamily="18" charset="0"/>
              <a:ea typeface="Times New Roman" panose="02020603050405020304" pitchFamily="18" charset="0"/>
            </a:endParaRPr>
          </a:p>
          <a:p>
            <a:pPr marL="692150" marR="0" indent="-6350">
              <a:lnSpc>
                <a:spcPct val="110000"/>
              </a:lnSpc>
              <a:spcBef>
                <a:spcPts val="0"/>
              </a:spcBef>
              <a:spcAft>
                <a:spcPts val="255"/>
              </a:spcAft>
            </a:pPr>
            <a:endParaRPr lang="en-US" kern="100" dirty="0">
              <a:solidFill>
                <a:srgbClr val="000000"/>
              </a:solidFill>
              <a:latin typeface="Times New Roman" panose="02020603050405020304" pitchFamily="18" charset="0"/>
              <a:ea typeface="Times New Roman" panose="02020603050405020304" pitchFamily="18" charset="0"/>
            </a:endParaRPr>
          </a:p>
          <a:p>
            <a:pPr marL="692150" indent="-6350">
              <a:lnSpc>
                <a:spcPct val="110000"/>
              </a:lnSpc>
              <a:spcAft>
                <a:spcPts val="255"/>
              </a:spcAft>
            </a:pPr>
            <a:r>
              <a:rPr lang="en-US" sz="1800" b="1" kern="100" dirty="0">
                <a:solidFill>
                  <a:srgbClr val="000000"/>
                </a:solidFill>
                <a:effectLst/>
                <a:latin typeface="Times New Roman" panose="02020603050405020304" pitchFamily="18" charset="0"/>
                <a:ea typeface="Times New Roman" panose="02020603050405020304" pitchFamily="18" charset="0"/>
              </a:rPr>
              <a:t>This is what I have done on my project </a:t>
            </a:r>
            <a:endParaRPr lang="en-US" sz="1800" kern="100" dirty="0">
              <a:solidFill>
                <a:srgbClr val="000000"/>
              </a:solidFill>
              <a:effectLst/>
              <a:latin typeface="Times New Roman" panose="02020603050405020304" pitchFamily="18" charset="0"/>
              <a:ea typeface="Times New Roman" panose="02020603050405020304" pitchFamily="18" charset="0"/>
            </a:endParaRPr>
          </a:p>
          <a:p>
            <a:pPr marL="692150" marR="0" indent="-6350">
              <a:lnSpc>
                <a:spcPct val="110000"/>
              </a:lnSpc>
              <a:spcBef>
                <a:spcPts val="0"/>
              </a:spcBef>
              <a:spcAft>
                <a:spcPts val="255"/>
              </a:spcAft>
            </a:pPr>
            <a:r>
              <a:rPr lang="en-US" sz="1800" kern="100" dirty="0">
                <a:solidFill>
                  <a:srgbClr val="000000"/>
                </a:solidFill>
                <a:effectLst/>
                <a:latin typeface="Times New Roman" panose="02020603050405020304" pitchFamily="18" charset="0"/>
                <a:ea typeface="Times New Roman" panose="02020603050405020304" pitchFamily="18" charset="0"/>
              </a:rPr>
              <a:t>9/5: Emailed copy of Mentorship and Mentee Guideline to Margaret and Tom </a:t>
            </a:r>
          </a:p>
          <a:p>
            <a:pPr marL="692150" marR="0" indent="-6350">
              <a:lnSpc>
                <a:spcPct val="110000"/>
              </a:lnSpc>
              <a:spcBef>
                <a:spcPts val="0"/>
              </a:spcBef>
              <a:spcAft>
                <a:spcPts val="255"/>
              </a:spcAft>
            </a:pPr>
            <a:r>
              <a:rPr lang="en-US" sz="1800" kern="100" dirty="0">
                <a:solidFill>
                  <a:srgbClr val="000000"/>
                </a:solidFill>
                <a:effectLst/>
                <a:latin typeface="Times New Roman" panose="02020603050405020304" pitchFamily="18" charset="0"/>
                <a:ea typeface="Times New Roman" panose="02020603050405020304" pitchFamily="18" charset="0"/>
              </a:rPr>
              <a:t>9/7: Emailed PICOT questions to Margaret and Tom </a:t>
            </a:r>
          </a:p>
          <a:p>
            <a:pPr marL="692150" marR="0" indent="-6350">
              <a:lnSpc>
                <a:spcPct val="110000"/>
              </a:lnSpc>
              <a:spcBef>
                <a:spcPts val="0"/>
              </a:spcBef>
              <a:spcAft>
                <a:spcPts val="40"/>
              </a:spcAft>
            </a:pPr>
            <a:r>
              <a:rPr lang="en-US" sz="1800" kern="100" dirty="0">
                <a:solidFill>
                  <a:srgbClr val="000000"/>
                </a:solidFill>
                <a:effectLst/>
                <a:latin typeface="Times New Roman" panose="02020603050405020304" pitchFamily="18" charset="0"/>
                <a:ea typeface="Times New Roman" panose="02020603050405020304" pitchFamily="18" charset="0"/>
              </a:rPr>
              <a:t>9/16: Emailed from Tom with the comment on PICOT questions </a:t>
            </a:r>
          </a:p>
          <a:p>
            <a:pPr marL="692150" marR="0" indent="-6350">
              <a:lnSpc>
                <a:spcPct val="110000"/>
              </a:lnSpc>
              <a:spcBef>
                <a:spcPts val="0"/>
              </a:spcBef>
              <a:spcAft>
                <a:spcPts val="255"/>
              </a:spcAft>
            </a:pPr>
            <a:r>
              <a:rPr lang="en-US" sz="1800" kern="100" dirty="0">
                <a:solidFill>
                  <a:srgbClr val="000000"/>
                </a:solidFill>
                <a:effectLst/>
                <a:latin typeface="Times New Roman" panose="02020603050405020304" pitchFamily="18" charset="0"/>
                <a:ea typeface="Times New Roman" panose="02020603050405020304" pitchFamily="18" charset="0"/>
              </a:rPr>
              <a:t>9/20: Emailed from Tom, inviting me to the Zoom staff meeting on 9/23/24 at 1:PM to explain the PICOT research question and suggest changes to staff members. </a:t>
            </a:r>
          </a:p>
          <a:p>
            <a:pPr marL="692150" marR="0" indent="-6350">
              <a:lnSpc>
                <a:spcPct val="110000"/>
              </a:lnSpc>
              <a:spcBef>
                <a:spcPts val="0"/>
              </a:spcBef>
              <a:spcAft>
                <a:spcPts val="50"/>
              </a:spcAft>
            </a:pPr>
            <a:r>
              <a:rPr lang="en-US" sz="1800" kern="100" dirty="0">
                <a:solidFill>
                  <a:srgbClr val="000000"/>
                </a:solidFill>
                <a:effectLst/>
                <a:latin typeface="Times New Roman" panose="02020603050405020304" pitchFamily="18" charset="0"/>
                <a:ea typeface="Times New Roman" panose="02020603050405020304" pitchFamily="18" charset="0"/>
              </a:rPr>
              <a:t>9/23: Zoom staff meeting-------2hrs </a:t>
            </a:r>
          </a:p>
          <a:p>
            <a:pPr marL="692150" marR="0" indent="-6350">
              <a:lnSpc>
                <a:spcPct val="110000"/>
              </a:lnSpc>
              <a:spcBef>
                <a:spcPts val="0"/>
              </a:spcBef>
              <a:spcAft>
                <a:spcPts val="255"/>
              </a:spcAft>
            </a:pPr>
            <a:r>
              <a:rPr lang="en-US" sz="1800" kern="100" dirty="0">
                <a:solidFill>
                  <a:srgbClr val="000000"/>
                </a:solidFill>
                <a:effectLst/>
                <a:latin typeface="Times New Roman" panose="02020603050405020304" pitchFamily="18" charset="0"/>
                <a:ea typeface="Times New Roman" panose="02020603050405020304" pitchFamily="18" charset="0"/>
              </a:rPr>
              <a:t>9/17 through 9/19: Visited five assistant living programs and reviewed 23 patient charts, doctor's orders, and medication in blister packs from the pharmacy, medication documentation sheet, and control substance books.-----20hrs </a:t>
            </a:r>
          </a:p>
          <a:p>
            <a:pPr marL="692150" marR="2161540" indent="-6350">
              <a:lnSpc>
                <a:spcPct val="110000"/>
              </a:lnSpc>
              <a:spcBef>
                <a:spcPts val="0"/>
              </a:spcBef>
              <a:spcAft>
                <a:spcPts val="255"/>
              </a:spcAft>
            </a:pPr>
            <a:r>
              <a:rPr lang="en-US" sz="1800" kern="100" dirty="0">
                <a:solidFill>
                  <a:srgbClr val="000000"/>
                </a:solidFill>
                <a:effectLst/>
                <a:latin typeface="Times New Roman" panose="02020603050405020304" pitchFamily="18" charset="0"/>
                <a:ea typeface="Times New Roman" panose="02020603050405020304" pitchFamily="18" charset="0"/>
              </a:rPr>
              <a:t>9/21: I emailed a copy of my log to my mentors. The total hours spent on my project were 22.50 hours. </a:t>
            </a:r>
          </a:p>
        </p:txBody>
      </p:sp>
      <p:pic>
        <p:nvPicPr>
          <p:cNvPr id="2" name="Audio 1">
            <a:hlinkClick r:id="" action="ppaction://media"/>
            <a:extLst>
              <a:ext uri="{FF2B5EF4-FFF2-40B4-BE49-F238E27FC236}">
                <a16:creationId xmlns:a16="http://schemas.microsoft.com/office/drawing/2014/main" id="{98289933-5C86-6B69-163D-1205F150EA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91783512"/>
      </p:ext>
    </p:extLst>
  </p:cSld>
  <p:clrMapOvr>
    <a:masterClrMapping/>
  </p:clrMapOvr>
  <mc:AlternateContent xmlns:mc="http://schemas.openxmlformats.org/markup-compatibility/2006" xmlns:p14="http://schemas.microsoft.com/office/powerpoint/2010/main">
    <mc:Choice Requires="p14">
      <p:transition spd="slow" p14:dur="2000" advTm="92166"/>
    </mc:Choice>
    <mc:Fallback xmlns="">
      <p:transition spd="slow" advTm="9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2769BC-05F4-4C3B-7801-26FC9CC4DC25}"/>
              </a:ext>
            </a:extLst>
          </p:cNvPr>
          <p:cNvSpPr txBox="1"/>
          <p:nvPr/>
        </p:nvSpPr>
        <p:spPr>
          <a:xfrm>
            <a:off x="1020278" y="1135781"/>
            <a:ext cx="8126128" cy="5165517"/>
          </a:xfrm>
          <a:prstGeom prst="rect">
            <a:avLst/>
          </a:prstGeom>
          <a:noFill/>
        </p:spPr>
        <p:txBody>
          <a:bodyPr wrap="square">
            <a:spAutoFit/>
          </a:bodyPr>
          <a:lstStyle/>
          <a:p>
            <a:pPr marL="342900" marR="0" lvl="0" indent="-342900" fontAlgn="base">
              <a:lnSpc>
                <a:spcPct val="107000"/>
              </a:lnSpc>
              <a:spcBef>
                <a:spcPts val="0"/>
              </a:spcBef>
              <a:spcAft>
                <a:spcPts val="330"/>
              </a:spcAft>
              <a:buClr>
                <a:srgbClr val="000000"/>
              </a:buClr>
              <a:buSzPts val="1200"/>
              <a:buFont typeface="+mj-lt"/>
              <a:buAutoNum type="arabicPeriod" startAt="2"/>
            </a:pPr>
            <a:r>
              <a:rPr lang="en-US" sz="24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This is what I need to finish up on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55"/>
              </a:spcAft>
              <a:buClr>
                <a:srgbClr val="000000"/>
              </a:buClr>
              <a:buSzPts val="1200"/>
              <a:buFont typeface="+mj-lt"/>
              <a:buAutoNum type="alphaLcPeriod"/>
            </a:pPr>
            <a:r>
              <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I need to finish all of the upcoming week's assignments</a:t>
            </a:r>
            <a:r>
              <a:rPr lang="en-US" sz="20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55"/>
              </a:spcAft>
              <a:buClr>
                <a:srgbClr val="000000"/>
              </a:buClr>
              <a:buSzPts val="1200"/>
              <a:buFont typeface="+mj-lt"/>
              <a:buAutoNum type="alphaLcPeriod"/>
            </a:pPr>
            <a:r>
              <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Week 4 Module 4 and </a:t>
            </a:r>
            <a:r>
              <a:rPr lang="en-US" sz="20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55"/>
              </a:spcAft>
              <a:buClr>
                <a:srgbClr val="000000"/>
              </a:buClr>
              <a:buSzPts val="1200"/>
              <a:buFont typeface="+mj-lt"/>
              <a:buAutoNum type="alphaLcPeriod"/>
            </a:pPr>
            <a:r>
              <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Week 5 Module 5</a:t>
            </a:r>
            <a:r>
              <a:rPr lang="en-US" sz="20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55"/>
              </a:spcAft>
              <a:buClr>
                <a:srgbClr val="000000"/>
              </a:buClr>
              <a:buSzPts val="1200"/>
              <a:buFont typeface="+mj-lt"/>
              <a:buAutoNum type="alphaLcPeriod"/>
            </a:pPr>
            <a:r>
              <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Week 6 Module 6</a:t>
            </a:r>
            <a:r>
              <a:rPr lang="en-US" sz="20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p>
          <a:p>
            <a:pPr marL="742950" marR="3060700" lvl="1" indent="-285750" fontAlgn="base">
              <a:lnSpc>
                <a:spcPct val="110000"/>
              </a:lnSpc>
              <a:spcBef>
                <a:spcPts val="0"/>
              </a:spcBef>
              <a:spcAft>
                <a:spcPts val="255"/>
              </a:spcAft>
              <a:buClr>
                <a:srgbClr val="000000"/>
              </a:buClr>
              <a:buSzPts val="1200"/>
              <a:buFont typeface="+mj-lt"/>
              <a:buAutoNum type="alphaLcPeriod"/>
            </a:pPr>
            <a:r>
              <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Week 7 Module 7</a:t>
            </a:r>
            <a:r>
              <a:rPr lang="en-US" sz="20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55"/>
              </a:spcAft>
              <a:buClr>
                <a:srgbClr val="000000"/>
              </a:buClr>
              <a:buSzPts val="1200"/>
              <a:buFont typeface="+mj-lt"/>
              <a:buAutoNum type="alphaLcPeriod"/>
            </a:pPr>
            <a:r>
              <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Institute for Healthcare Improvement Question 103 PDSA cycle and Question 105 leading Quality Improvement.</a:t>
            </a:r>
            <a:r>
              <a:rPr lang="en-US" sz="20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430"/>
              </a:spcAft>
              <a:buClr>
                <a:srgbClr val="000000"/>
              </a:buClr>
              <a:buSzPts val="1200"/>
              <a:buFont typeface="+mj-lt"/>
              <a:buAutoNum type="alphaLcPeriod"/>
            </a:pPr>
            <a:r>
              <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My tangible products. Due 10/15/24 at 6 pm</a:t>
            </a:r>
            <a:r>
              <a:rPr lang="en-US" sz="20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55"/>
              </a:spcAft>
              <a:buClr>
                <a:srgbClr val="000000"/>
              </a:buClr>
              <a:buSzPts val="1200"/>
              <a:buFont typeface="+mj-lt"/>
              <a:buAutoNum type="alphaLcPeriod"/>
            </a:pP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FACD0AB4-E68A-EB05-E177-A9E7AFB165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93771066"/>
      </p:ext>
    </p:extLst>
  </p:cSld>
  <p:clrMapOvr>
    <a:masterClrMapping/>
  </p:clrMapOvr>
  <mc:AlternateContent xmlns:mc="http://schemas.openxmlformats.org/markup-compatibility/2006" xmlns:p14="http://schemas.microsoft.com/office/powerpoint/2010/main">
    <mc:Choice Requires="p14">
      <p:transition spd="slow" p14:dur="2000" advTm="37435"/>
    </mc:Choice>
    <mc:Fallback xmlns="">
      <p:transition spd="slow" advTm="37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E3144C-9184-A88F-502D-931FB4907CED}"/>
              </a:ext>
            </a:extLst>
          </p:cNvPr>
          <p:cNvSpPr txBox="1"/>
          <p:nvPr/>
        </p:nvSpPr>
        <p:spPr>
          <a:xfrm>
            <a:off x="635267" y="269507"/>
            <a:ext cx="8511139" cy="6270627"/>
          </a:xfrm>
          <a:prstGeom prst="rect">
            <a:avLst/>
          </a:prstGeom>
          <a:noFill/>
        </p:spPr>
        <p:txBody>
          <a:bodyPr wrap="square">
            <a:spAutoFit/>
          </a:bodyPr>
          <a:lstStyle/>
          <a:p>
            <a:pPr marR="0" lvl="0" fontAlgn="base">
              <a:lnSpc>
                <a:spcPct val="107000"/>
              </a:lnSpc>
              <a:spcBef>
                <a:spcPts val="0"/>
              </a:spcBef>
              <a:spcAft>
                <a:spcPts val="250"/>
              </a:spcAft>
              <a:buClr>
                <a:srgbClr val="000000"/>
              </a:buClr>
              <a:buSzPts val="1200"/>
            </a:pPr>
            <a:r>
              <a:rPr lang="en-US" sz="2400" b="1" u="none" strike="noStrike" kern="100" dirty="0">
                <a:solidFill>
                  <a:srgbClr val="000000"/>
                </a:solidFill>
                <a:effectLst/>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My tangible products are.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10"/>
              </a:spcAft>
              <a:buClr>
                <a:srgbClr val="000000"/>
              </a:buClr>
              <a:buSzPts val="1200"/>
              <a:buFont typeface="+mj-lt"/>
              <a:buAutoNum type="alphaLcPeriod"/>
            </a:pP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Form used in patient chart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10"/>
              </a:spcAft>
              <a:buClr>
                <a:srgbClr val="000000"/>
              </a:buClr>
              <a:buSzPts val="1200"/>
              <a:buFont typeface="+mj-lt"/>
              <a:buAutoNum type="alphaLcPeriod"/>
            </a:pP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Personal fact sheet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10"/>
              </a:spcAft>
              <a:buClr>
                <a:srgbClr val="000000"/>
              </a:buClr>
              <a:buSzPts val="1200"/>
              <a:buFont typeface="+mj-lt"/>
              <a:buAutoNum type="alphaLcPeriod"/>
            </a:pP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Doctor order form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10"/>
              </a:spcAft>
              <a:buClr>
                <a:srgbClr val="000000"/>
              </a:buClr>
              <a:buSzPts val="1200"/>
              <a:buFont typeface="+mj-lt"/>
              <a:buAutoNum type="alphaLcPeriod"/>
            </a:pP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Medication sheet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10"/>
              </a:spcAft>
              <a:buClr>
                <a:srgbClr val="000000"/>
              </a:buClr>
              <a:buSzPts val="1200"/>
              <a:buFont typeface="+mj-lt"/>
              <a:buAutoNum type="alphaLcPeriod"/>
            </a:pP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Medication progress notes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10"/>
              </a:spcAft>
              <a:buClr>
                <a:srgbClr val="000000"/>
              </a:buClr>
              <a:buSzPts val="1200"/>
              <a:buFont typeface="+mj-lt"/>
              <a:buAutoNum type="alphaLcPeriod"/>
            </a:pP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Healthcare appt forms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10"/>
              </a:spcAft>
              <a:buClr>
                <a:srgbClr val="000000"/>
              </a:buClr>
              <a:buSzPts val="1200"/>
              <a:buFont typeface="+mj-lt"/>
              <a:buAutoNum type="alphaLcPeriod"/>
            </a:pP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New prescription order form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10"/>
              </a:spcAft>
              <a:buClr>
                <a:srgbClr val="000000"/>
              </a:buClr>
              <a:buSzPts val="1200"/>
              <a:buFont typeface="+mj-lt"/>
              <a:buAutoNum type="alphaLcPeriod"/>
            </a:pP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Verbal telephone order form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10"/>
              </a:spcAft>
              <a:buClr>
                <a:srgbClr val="000000"/>
              </a:buClr>
              <a:buSzPts val="1200"/>
              <a:buFont typeface="+mj-lt"/>
              <a:buAutoNum type="alphaLcPeriod"/>
            </a:pP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Daily bowel movement sheet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742950" marR="3060700" lvl="1" indent="-285750" fontAlgn="base">
              <a:lnSpc>
                <a:spcPct val="110000"/>
              </a:lnSpc>
              <a:spcBef>
                <a:spcPts val="0"/>
              </a:spcBef>
              <a:spcAft>
                <a:spcPts val="210"/>
              </a:spcAft>
              <a:buClr>
                <a:srgbClr val="000000"/>
              </a:buClr>
              <a:buSzPts val="1200"/>
              <a:buFont typeface="+mj-lt"/>
              <a:buAutoNum type="alphaLcPeriod"/>
            </a:pPr>
            <a:r>
              <a:rPr lang="en-US" sz="24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Daily temperature recording sheet </a:t>
            </a:r>
            <a:endParaRPr lang="en-US" sz="24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a:solidFill>
                  <a:srgbClr val="000000"/>
                </a:solidFill>
                <a:effectLst/>
                <a:latin typeface="Calibri" panose="020F0502020204030204" pitchFamily="34" charset="0"/>
                <a:ea typeface="Calibri" panose="020F0502020204030204" pitchFamily="34" charset="0"/>
              </a:rPr>
              <a:t>Daily blood pressure recording sheet </a:t>
            </a:r>
          </a:p>
          <a:p>
            <a:endParaRPr lang="en-US" sz="2400" dirty="0">
              <a:solidFill>
                <a:srgbClr val="000000"/>
              </a:solidFill>
              <a:latin typeface="Calibri" panose="020F0502020204030204" pitchFamily="34" charset="0"/>
              <a:ea typeface="Calibri" panose="020F0502020204030204" pitchFamily="34" charset="0"/>
            </a:endParaRPr>
          </a:p>
          <a:p>
            <a:r>
              <a:rPr lang="en-US" sz="1800" b="1" u="none" strike="noStrike" kern="100" dirty="0">
                <a:solidFill>
                  <a:srgbClr val="000000"/>
                </a:solidFill>
                <a:effectLst/>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I will have my mentor assist me with</a:t>
            </a:r>
            <a:r>
              <a:rPr lang="en-US" sz="1800" b="1"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 </a:t>
            </a:r>
            <a:r>
              <a:rPr lang="en-US"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t>My ADOBE Presentation / Poster and Log 2 </a:t>
            </a:r>
            <a:endParaRPr lang="en-US" sz="18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p>
        </p:txBody>
      </p:sp>
      <p:pic>
        <p:nvPicPr>
          <p:cNvPr id="2" name="Audio 1">
            <a:hlinkClick r:id="" action="ppaction://media"/>
            <a:extLst>
              <a:ext uri="{FF2B5EF4-FFF2-40B4-BE49-F238E27FC236}">
                <a16:creationId xmlns:a16="http://schemas.microsoft.com/office/drawing/2014/main" id="{F33060C8-256A-FB29-42F5-EC5D211033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53684024"/>
      </p:ext>
    </p:extLst>
  </p:cSld>
  <p:clrMapOvr>
    <a:masterClrMapping/>
  </p:clrMapOvr>
  <mc:AlternateContent xmlns:mc="http://schemas.openxmlformats.org/markup-compatibility/2006" xmlns:p14="http://schemas.microsoft.com/office/powerpoint/2010/main">
    <mc:Choice Requires="p14">
      <p:transition spd="slow" p14:dur="2000" advTm="70643"/>
    </mc:Choice>
    <mc:Fallback xmlns="">
      <p:transition spd="slow" advTm="70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11AF4C-4A1E-7091-331F-B3CFD61321A4}"/>
              </a:ext>
            </a:extLst>
          </p:cNvPr>
          <p:cNvSpPr txBox="1"/>
          <p:nvPr/>
        </p:nvSpPr>
        <p:spPr>
          <a:xfrm>
            <a:off x="712269" y="-951172"/>
            <a:ext cx="8434137" cy="7119706"/>
          </a:xfrm>
          <a:prstGeom prst="rect">
            <a:avLst/>
          </a:prstGeom>
          <a:noFill/>
        </p:spPr>
        <p:txBody>
          <a:bodyPr wrap="square">
            <a:spAutoFit/>
          </a:bodyPr>
          <a:lstStyle/>
          <a:p>
            <a:pPr marL="342900" marR="0" lvl="0" indent="-342900" fontAlgn="base">
              <a:lnSpc>
                <a:spcPct val="107000"/>
              </a:lnSpc>
              <a:spcBef>
                <a:spcPts val="0"/>
              </a:spcBef>
              <a:spcAft>
                <a:spcPts val="1370"/>
              </a:spcAft>
              <a:buClr>
                <a:srgbClr val="000000"/>
              </a:buClr>
              <a:buSzPts val="1200"/>
              <a:buFont typeface="+mj-lt"/>
              <a:buAutoNum type="arabicPeriod" startAt="2"/>
            </a:pPr>
            <a:endParaRPr lang="en-US" sz="16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lnSpc>
                <a:spcPct val="107000"/>
              </a:lnSpc>
              <a:spcBef>
                <a:spcPts val="0"/>
              </a:spcBef>
              <a:spcAft>
                <a:spcPts val="1370"/>
              </a:spcAft>
              <a:buClr>
                <a:srgbClr val="000000"/>
              </a:buClr>
              <a:buSzPts val="1200"/>
              <a:buFont typeface="+mj-lt"/>
              <a:buAutoNum type="arabicPeriod" startAt="2"/>
            </a:pPr>
            <a:endParaRPr lang="en-US" sz="1600" b="1" kern="1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lnSpc>
                <a:spcPct val="107000"/>
              </a:lnSpc>
              <a:spcBef>
                <a:spcPts val="0"/>
              </a:spcBef>
              <a:spcAft>
                <a:spcPts val="1370"/>
              </a:spcAft>
              <a:buClr>
                <a:srgbClr val="000000"/>
              </a:buClr>
              <a:buSzPts val="1200"/>
              <a:buFont typeface="+mj-lt"/>
              <a:buAutoNum type="arabicPeriod" startAt="2"/>
            </a:pPr>
            <a:endParaRPr lang="en-US" sz="16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lnSpc>
                <a:spcPct val="107000"/>
              </a:lnSpc>
              <a:spcBef>
                <a:spcPts val="0"/>
              </a:spcBef>
              <a:spcAft>
                <a:spcPts val="1370"/>
              </a:spcAft>
              <a:buClr>
                <a:srgbClr val="000000"/>
              </a:buClr>
              <a:buSzPts val="1200"/>
              <a:buFont typeface="+mj-lt"/>
              <a:buAutoNum type="arabicPeriod" startAt="2"/>
            </a:pPr>
            <a:endParaRPr lang="en-US" sz="1600" b="1" kern="1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lnSpc>
                <a:spcPct val="107000"/>
              </a:lnSpc>
              <a:spcBef>
                <a:spcPts val="0"/>
              </a:spcBef>
              <a:spcAft>
                <a:spcPts val="1370"/>
              </a:spcAft>
              <a:buClr>
                <a:srgbClr val="000000"/>
              </a:buClr>
              <a:buSzPts val="1200"/>
              <a:buFont typeface="+mj-lt"/>
              <a:buAutoNum type="arabicPeriod" startAt="2"/>
            </a:pPr>
            <a:r>
              <a:rPr lang="en-US" sz="1600" b="1"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Discuss how I was a leader in my project. </a:t>
            </a:r>
            <a:endParaRPr lang="en-US" sz="1600" u="none" strike="noStrike" kern="1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15240" marR="0" indent="-6350">
              <a:lnSpc>
                <a:spcPct val="154000"/>
              </a:lnSpc>
              <a:spcBef>
                <a:spcPts val="0"/>
              </a:spcBef>
              <a:spcAft>
                <a:spcPts val="970"/>
              </a:spcAft>
            </a:pPr>
            <a:r>
              <a:rPr lang="en-US" sz="1600" kern="100" dirty="0">
                <a:solidFill>
                  <a:srgbClr val="000000"/>
                </a:solidFill>
                <a:effectLst/>
                <a:latin typeface="Times New Roman" panose="02020603050405020304" pitchFamily="18" charset="0"/>
                <a:ea typeface="Times New Roman" panose="02020603050405020304" pitchFamily="18" charset="0"/>
              </a:rPr>
              <a:t>When I learned in EBP 1 that I would have to do a research project in EBP11, I immediately thought of researching patients' compliance with Dialysis treatment. However, I was told that using patients in a research study would require too much work because the research would have to be submitted to the IRB for review and approval.  </a:t>
            </a:r>
          </a:p>
          <a:p>
            <a:pPr marL="15240" marR="0" indent="-6350">
              <a:lnSpc>
                <a:spcPct val="149000"/>
              </a:lnSpc>
              <a:spcBef>
                <a:spcPts val="0"/>
              </a:spcBef>
              <a:spcAft>
                <a:spcPts val="255"/>
              </a:spcAft>
            </a:pPr>
            <a:r>
              <a:rPr lang="en-US" sz="1600" kern="100" dirty="0">
                <a:solidFill>
                  <a:srgbClr val="000000"/>
                </a:solidFill>
                <a:effectLst/>
                <a:latin typeface="Times New Roman" panose="02020603050405020304" pitchFamily="18" charset="0"/>
                <a:ea typeface="Times New Roman" panose="02020603050405020304" pitchFamily="18" charset="0"/>
              </a:rPr>
              <a:t> 	Did I take the lead on my research project? After deciding what research topic I wanted to research (looking at the charting system at the residential program), I wrote up my research proposal. I submitted it to Professor Mason and Professor Foley. After their approval, I called my supervisor at Dimock. He agreed to help, and I emailed the research proposal to him. His feedback was good, and he said he would look forward to working with me. I also call my friend a nurse who has mastered a doctorate in nursing. She agreed to be my mentor as well. I zoomed in to our staff meeting on 9/23/24 at 1:PM to present my research project to the house managers. </a:t>
            </a:r>
          </a:p>
          <a:p>
            <a:pPr marL="15240" marR="0" indent="-6350">
              <a:lnSpc>
                <a:spcPct val="110000"/>
              </a:lnSpc>
              <a:spcBef>
                <a:spcPts val="0"/>
              </a:spcBef>
              <a:spcAft>
                <a:spcPts val="255"/>
              </a:spcAft>
            </a:pPr>
            <a:r>
              <a:rPr lang="en-US" sz="1600" kern="100" dirty="0">
                <a:solidFill>
                  <a:srgbClr val="000000"/>
                </a:solidFill>
                <a:effectLst/>
                <a:latin typeface="Times New Roman" panose="02020603050405020304" pitchFamily="18" charset="0"/>
                <a:ea typeface="Times New Roman" panose="02020603050405020304" pitchFamily="18" charset="0"/>
              </a:rPr>
              <a:t>(see my week three log) I would say that I took the lead on this research project. </a:t>
            </a:r>
          </a:p>
          <a:p>
            <a:pPr marL="15240" marR="0" indent="-6350">
              <a:lnSpc>
                <a:spcPct val="110000"/>
              </a:lnSpc>
              <a:spcBef>
                <a:spcPts val="0"/>
              </a:spcBef>
              <a:spcAft>
                <a:spcPts val="255"/>
              </a:spcAft>
            </a:pPr>
            <a:r>
              <a:rPr lang="en-US" sz="1600" kern="100" dirty="0">
                <a:solidFill>
                  <a:srgbClr val="000000"/>
                </a:solidFill>
                <a:effectLst/>
                <a:latin typeface="Times New Roman" panose="02020603050405020304" pitchFamily="18" charset="0"/>
                <a:ea typeface="Times New Roman" panose="02020603050405020304" pitchFamily="18" charset="0"/>
              </a:rPr>
              <a:t> </a:t>
            </a:r>
          </a:p>
        </p:txBody>
      </p:sp>
      <p:pic>
        <p:nvPicPr>
          <p:cNvPr id="2" name="Audio 1">
            <a:hlinkClick r:id="" action="ppaction://media"/>
            <a:extLst>
              <a:ext uri="{FF2B5EF4-FFF2-40B4-BE49-F238E27FC236}">
                <a16:creationId xmlns:a16="http://schemas.microsoft.com/office/drawing/2014/main" id="{828951C8-3426-809F-3773-BE6D8D1E3F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31653296"/>
      </p:ext>
    </p:extLst>
  </p:cSld>
  <p:clrMapOvr>
    <a:masterClrMapping/>
  </p:clrMapOvr>
  <mc:AlternateContent xmlns:mc="http://schemas.openxmlformats.org/markup-compatibility/2006" xmlns:p14="http://schemas.microsoft.com/office/powerpoint/2010/main">
    <mc:Choice Requires="p14">
      <p:transition spd="slow" p14:dur="2000" advTm="115098"/>
    </mc:Choice>
    <mc:Fallback xmlns="">
      <p:transition spd="slow" advTm="11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FCA4D5-4F4F-96EA-41A2-12A652B3C251}"/>
              </a:ext>
            </a:extLst>
          </p:cNvPr>
          <p:cNvSpPr txBox="1"/>
          <p:nvPr/>
        </p:nvSpPr>
        <p:spPr>
          <a:xfrm>
            <a:off x="721895" y="463158"/>
            <a:ext cx="8424511" cy="4413003"/>
          </a:xfrm>
          <a:prstGeom prst="rect">
            <a:avLst/>
          </a:prstGeom>
          <a:noFill/>
        </p:spPr>
        <p:txBody>
          <a:bodyPr wrap="square">
            <a:spAutoFit/>
          </a:bodyPr>
          <a:lstStyle/>
          <a:p>
            <a:pPr marL="15240" marR="0" indent="-6350">
              <a:lnSpc>
                <a:spcPct val="110000"/>
              </a:lnSpc>
              <a:spcBef>
                <a:spcPts val="0"/>
              </a:spcBef>
              <a:spcAft>
                <a:spcPts val="255"/>
              </a:spcAft>
            </a:pPr>
            <a:r>
              <a:rPr lang="en-US" sz="1800" b="1" kern="100" dirty="0">
                <a:solidFill>
                  <a:srgbClr val="000000"/>
                </a:solidFill>
                <a:effectLst/>
                <a:latin typeface="Times New Roman" panose="02020603050405020304" pitchFamily="18" charset="0"/>
                <a:ea typeface="Times New Roman" panose="02020603050405020304" pitchFamily="18" charset="0"/>
              </a:rPr>
              <a:t>Dimock Community Health Center Electronic Clinical Records</a:t>
            </a:r>
            <a:endParaRPr lang="en-US" sz="2000" kern="100" dirty="0">
              <a:solidFill>
                <a:srgbClr val="000000"/>
              </a:solidFill>
              <a:effectLst/>
              <a:latin typeface="Times New Roman" panose="02020603050405020304" pitchFamily="18" charset="0"/>
              <a:ea typeface="Times New Roman" panose="02020603050405020304" pitchFamily="18" charset="0"/>
            </a:endParaRPr>
          </a:p>
          <a:p>
            <a:pPr marL="15240" marR="0" indent="-6350">
              <a:lnSpc>
                <a:spcPct val="110000"/>
              </a:lnSpc>
              <a:spcBef>
                <a:spcPts val="0"/>
              </a:spcBef>
              <a:spcAft>
                <a:spcPts val="255"/>
              </a:spcAft>
            </a:pPr>
            <a:r>
              <a:rPr lang="en-US" sz="1800" b="1" kern="100" dirty="0">
                <a:solidFill>
                  <a:srgbClr val="000000"/>
                </a:solidFill>
                <a:effectLst/>
                <a:latin typeface="Times New Roman" panose="02020603050405020304" pitchFamily="18" charset="0"/>
                <a:ea typeface="Times New Roman" panose="02020603050405020304" pitchFamily="18" charset="0"/>
              </a:rPr>
              <a:t> </a:t>
            </a:r>
            <a:endParaRPr lang="en-US" sz="2000" kern="100" dirty="0">
              <a:solidFill>
                <a:srgbClr val="000000"/>
              </a:solidFill>
              <a:effectLst/>
              <a:latin typeface="Times New Roman" panose="02020603050405020304" pitchFamily="18" charset="0"/>
              <a:ea typeface="Times New Roman" panose="02020603050405020304" pitchFamily="18" charset="0"/>
            </a:endParaRPr>
          </a:p>
          <a:p>
            <a:pPr marL="0" marR="0" indent="0" algn="just">
              <a:lnSpc>
                <a:spcPct val="110000"/>
              </a:lnSpc>
              <a:spcBef>
                <a:spcPts val="0"/>
              </a:spcBef>
              <a:spcAft>
                <a:spcPts val="1365"/>
              </a:spcAft>
            </a:pPr>
            <a:r>
              <a:rPr lang="en-US" sz="1800" kern="100" dirty="0">
                <a:solidFill>
                  <a:srgbClr val="000000"/>
                </a:solidFill>
                <a:effectLst/>
                <a:latin typeface="Times New Roman" panose="02020603050405020304" pitchFamily="18" charset="0"/>
                <a:ea typeface="Times New Roman" panose="02020603050405020304" pitchFamily="18" charset="0"/>
              </a:rPr>
              <a:t>The research project I chose is to look at the charting system used by the five residential programs I cover monthly, which led me to do in-depth research on electronic medical records. I realize that the Dimock residential houses do not use any computer system other than email to communicate with doctors and other staff members concerning the residents in these homes; the residential houses are not connected to the Dimock main campus electronic medical /clinical system. I called Dimock IT Department to ask what electronic medical system is used. I was told that the system's name is Electronic Clinical Works; my other question was why the residential houses were not a part of the Electronic Clinical Works used by the main campus. I was told that it is something that is being worked on, and the other reason was cost. When it does happen, the residential houses would probably have to have their own server or their own web-based internet connection.</a:t>
            </a:r>
            <a:endParaRPr lang="en-US" sz="2000" kern="100" dirty="0">
              <a:solidFill>
                <a:srgbClr val="000000"/>
              </a:solidFill>
              <a:effectLst/>
              <a:latin typeface="Times New Roman" panose="02020603050405020304" pitchFamily="18" charset="0"/>
              <a:ea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0084D513-9BA7-47DD-B2C2-9D23C00654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42821950"/>
      </p:ext>
    </p:extLst>
  </p:cSld>
  <p:clrMapOvr>
    <a:masterClrMapping/>
  </p:clrMapOvr>
  <mc:AlternateContent xmlns:mc="http://schemas.openxmlformats.org/markup-compatibility/2006" xmlns:p14="http://schemas.microsoft.com/office/powerpoint/2010/main">
    <mc:Choice Requires="p14">
      <p:transition spd="slow" p14:dur="2000" advTm="80666"/>
    </mc:Choice>
    <mc:Fallback xmlns="">
      <p:transition spd="slow" advTm="80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3265</TotalTime>
  <Words>1581</Words>
  <Application>Microsoft Office PowerPoint</Application>
  <PresentationFormat>Widescreen</PresentationFormat>
  <Paragraphs>107</Paragraphs>
  <Slides>15</Slides>
  <Notes>3</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Roboto</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Barbara  A Gibbs</dc:creator>
  <cp:lastModifiedBy>Barbara  A Gibbs</cp:lastModifiedBy>
  <cp:revision>4</cp:revision>
  <dcterms:created xsi:type="dcterms:W3CDTF">2024-09-30T02:41:35Z</dcterms:created>
  <dcterms:modified xsi:type="dcterms:W3CDTF">2024-12-09T01:32:46Z</dcterms:modified>
</cp:coreProperties>
</file>